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5"/>
  </p:notesMasterIdLst>
  <p:sldIdLst>
    <p:sldId id="259" r:id="rId2"/>
    <p:sldId id="260" r:id="rId3"/>
    <p:sldId id="256" r:id="rId4"/>
    <p:sldId id="261" r:id="rId5"/>
    <p:sldId id="264" r:id="rId6"/>
    <p:sldId id="268" r:id="rId7"/>
    <p:sldId id="273" r:id="rId8"/>
    <p:sldId id="272" r:id="rId9"/>
    <p:sldId id="278" r:id="rId10"/>
    <p:sldId id="279" r:id="rId11"/>
    <p:sldId id="294" r:id="rId12"/>
    <p:sldId id="296" r:id="rId13"/>
    <p:sldId id="297" r:id="rId14"/>
    <p:sldId id="298" r:id="rId15"/>
    <p:sldId id="401" r:id="rId16"/>
    <p:sldId id="335" r:id="rId17"/>
    <p:sldId id="400" r:id="rId18"/>
    <p:sldId id="361" r:id="rId19"/>
    <p:sldId id="430" r:id="rId20"/>
    <p:sldId id="435" r:id="rId21"/>
    <p:sldId id="365" r:id="rId22"/>
    <p:sldId id="397" r:id="rId23"/>
    <p:sldId id="481" r:id="rId24"/>
    <p:sldId id="482" r:id="rId25"/>
    <p:sldId id="484" r:id="rId26"/>
    <p:sldId id="488" r:id="rId27"/>
    <p:sldId id="485" r:id="rId28"/>
    <p:sldId id="489" r:id="rId29"/>
    <p:sldId id="490" r:id="rId30"/>
    <p:sldId id="491" r:id="rId31"/>
    <p:sldId id="496" r:id="rId32"/>
    <p:sldId id="497" r:id="rId33"/>
    <p:sldId id="501" r:id="rId34"/>
    <p:sldId id="492" r:id="rId35"/>
    <p:sldId id="437" r:id="rId36"/>
    <p:sldId id="394" r:id="rId37"/>
    <p:sldId id="393" r:id="rId38"/>
    <p:sldId id="395" r:id="rId39"/>
    <p:sldId id="447" r:id="rId40"/>
    <p:sldId id="407" r:id="rId41"/>
    <p:sldId id="282" r:id="rId42"/>
    <p:sldId id="285" r:id="rId43"/>
    <p:sldId id="286" r:id="rId44"/>
    <p:sldId id="287" r:id="rId45"/>
    <p:sldId id="333" r:id="rId46"/>
    <p:sldId id="334" r:id="rId47"/>
    <p:sldId id="337" r:id="rId48"/>
    <p:sldId id="502" r:id="rId49"/>
    <p:sldId id="487" r:id="rId50"/>
    <p:sldId id="486" r:id="rId51"/>
    <p:sldId id="498" r:id="rId52"/>
    <p:sldId id="499" r:id="rId53"/>
    <p:sldId id="500" r:id="rId5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Century Gothic"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itchFamily="34" charset="0"/>
        <a:ea typeface="ＭＳ Ｐゴシック" pitchFamily="34" charset="-128"/>
        <a:cs typeface="+mn-cs"/>
      </a:defRPr>
    </a:lvl5pPr>
    <a:lvl6pPr marL="2286000" algn="l" defTabSz="914400" rtl="0" eaLnBrk="1" latinLnBrk="0" hangingPunct="1">
      <a:defRPr sz="2400" kern="1200">
        <a:solidFill>
          <a:schemeClr val="tx1"/>
        </a:solidFill>
        <a:latin typeface="Century Gothic" pitchFamily="34" charset="0"/>
        <a:ea typeface="ＭＳ Ｐゴシック" pitchFamily="34" charset="-128"/>
        <a:cs typeface="+mn-cs"/>
      </a:defRPr>
    </a:lvl6pPr>
    <a:lvl7pPr marL="2743200" algn="l" defTabSz="914400" rtl="0" eaLnBrk="1" latinLnBrk="0" hangingPunct="1">
      <a:defRPr sz="2400" kern="1200">
        <a:solidFill>
          <a:schemeClr val="tx1"/>
        </a:solidFill>
        <a:latin typeface="Century Gothic" pitchFamily="34" charset="0"/>
        <a:ea typeface="ＭＳ Ｐゴシック" pitchFamily="34" charset="-128"/>
        <a:cs typeface="+mn-cs"/>
      </a:defRPr>
    </a:lvl7pPr>
    <a:lvl8pPr marL="3200400" algn="l" defTabSz="914400" rtl="0" eaLnBrk="1" latinLnBrk="0" hangingPunct="1">
      <a:defRPr sz="2400" kern="1200">
        <a:solidFill>
          <a:schemeClr val="tx1"/>
        </a:solidFill>
        <a:latin typeface="Century Gothic" pitchFamily="34" charset="0"/>
        <a:ea typeface="ＭＳ Ｐゴシック" pitchFamily="34" charset="-128"/>
        <a:cs typeface="+mn-cs"/>
      </a:defRPr>
    </a:lvl8pPr>
    <a:lvl9pPr marL="3657600" algn="l" defTabSz="914400" rtl="0" eaLnBrk="1" latinLnBrk="0" hangingPunct="1">
      <a:defRPr sz="2400" kern="1200">
        <a:solidFill>
          <a:schemeClr val="tx1"/>
        </a:solidFill>
        <a:latin typeface="Century Gothic"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008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44" autoAdjust="0"/>
    <p:restoredTop sz="84774" autoAdjust="0"/>
  </p:normalViewPr>
  <p:slideViewPr>
    <p:cSldViewPr>
      <p:cViewPr>
        <p:scale>
          <a:sx n="60" d="100"/>
          <a:sy n="60" d="100"/>
        </p:scale>
        <p:origin x="-67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entury Gothic" pitchFamily="-32" charset="0"/>
                <a:ea typeface="ＭＳ Ｐゴシック" pitchFamily="-32"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entury Gothic" pitchFamily="-32" charset="0"/>
                <a:ea typeface="ＭＳ Ｐゴシック" pitchFamily="-32" charset="-128"/>
              </a:defRPr>
            </a:lvl1pPr>
          </a:lstStyle>
          <a:p>
            <a:pPr>
              <a:defRPr/>
            </a:pPr>
            <a:fld id="{E611BFFC-C732-417C-913B-8F08441FF945}" type="datetimeFigureOut">
              <a:rPr lang="en-US"/>
              <a:pPr>
                <a:defRPr/>
              </a:pPr>
              <a:t>4/10/2013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entury Gothic" pitchFamily="-32" charset="0"/>
                <a:ea typeface="ＭＳ Ｐゴシック" pitchFamily="-32"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entury Gothic" pitchFamily="-32" charset="0"/>
                <a:ea typeface="ＭＳ Ｐゴシック" pitchFamily="-32" charset="-128"/>
              </a:defRPr>
            </a:lvl1pPr>
          </a:lstStyle>
          <a:p>
            <a:pPr>
              <a:defRPr/>
            </a:pPr>
            <a:fld id="{631F34BC-0773-424C-90FA-369A49B1E02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D4C21B4-0DBB-4905-A72A-925631EA952E}" type="slidenum">
              <a:rPr lang="en-US" smtClean="0">
                <a:latin typeface="Century Gothic" pitchFamily="34" charset="0"/>
                <a:ea typeface="ＭＳ Ｐゴシック" pitchFamily="34" charset="-128"/>
              </a:rPr>
              <a:pPr/>
              <a:t>1</a:t>
            </a:fld>
            <a:endParaRPr lang="en-US" smtClean="0">
              <a:latin typeface="Century Gothic" pitchFamily="34" charset="0"/>
              <a:ea typeface="ＭＳ Ｐゴシック" pitchFamily="34" charset="-128"/>
            </a:endParaRPr>
          </a:p>
        </p:txBody>
      </p:sp>
      <p:sp>
        <p:nvSpPr>
          <p:cNvPr id="198659" name="Rectangle 2"/>
          <p:cNvSpPr>
            <a:spLocks noChangeArrowheads="1" noTextEdit="1"/>
          </p:cNvSpPr>
          <p:nvPr>
            <p:ph type="sldImg"/>
          </p:nvPr>
        </p:nvSpPr>
        <p:spPr bwMode="auto">
          <a:noFill/>
          <a:ln>
            <a:solidFill>
              <a:srgbClr val="000000"/>
            </a:solidFill>
            <a:miter lim="800000"/>
            <a:headEnd/>
            <a:tailEnd/>
          </a:ln>
        </p:spPr>
      </p:sp>
      <p:sp>
        <p:nvSpPr>
          <p:cNvPr id="1986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AC9C582E-E8EC-4257-ABA0-5CEAAB3E4E36}" type="slidenum">
              <a:rPr lang="en-US" smtClean="0">
                <a:latin typeface="Century Gothic" pitchFamily="34" charset="0"/>
                <a:ea typeface="ＭＳ Ｐゴシック" pitchFamily="34" charset="-128"/>
              </a:rPr>
              <a:pPr/>
              <a:t>10</a:t>
            </a:fld>
            <a:endParaRPr lang="en-US" smtClean="0">
              <a:latin typeface="Century Gothic" pitchFamily="34" charset="0"/>
              <a:ea typeface="ＭＳ Ｐゴシック" pitchFamily="34" charset="-128"/>
            </a:endParaRPr>
          </a:p>
        </p:txBody>
      </p:sp>
      <p:sp>
        <p:nvSpPr>
          <p:cNvPr id="215043" name="Rectangle 2"/>
          <p:cNvSpPr>
            <a:spLocks noChangeArrowheads="1" noTextEdit="1"/>
          </p:cNvSpPr>
          <p:nvPr>
            <p:ph type="sldImg"/>
          </p:nvPr>
        </p:nvSpPr>
        <p:spPr bwMode="auto">
          <a:noFill/>
          <a:ln>
            <a:solidFill>
              <a:srgbClr val="000000"/>
            </a:solidFill>
            <a:miter lim="800000"/>
            <a:headEnd/>
            <a:tailEnd/>
          </a:ln>
        </p:spPr>
      </p:sp>
      <p:sp>
        <p:nvSpPr>
          <p:cNvPr id="2150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4DA69D1-A647-40AC-8DDD-704748D0C9DF}" type="slidenum">
              <a:rPr lang="en-US" smtClean="0">
                <a:latin typeface="Century Gothic" pitchFamily="34" charset="0"/>
                <a:ea typeface="ＭＳ Ｐゴシック" pitchFamily="34" charset="-128"/>
              </a:rPr>
              <a:pPr/>
              <a:t>11</a:t>
            </a:fld>
            <a:endParaRPr lang="en-US" smtClean="0">
              <a:latin typeface="Century Gothic" pitchFamily="34" charset="0"/>
              <a:ea typeface="ＭＳ Ｐゴシック" pitchFamily="34" charset="-128"/>
            </a:endParaRPr>
          </a:p>
        </p:txBody>
      </p:sp>
      <p:sp>
        <p:nvSpPr>
          <p:cNvPr id="231427" name="Rectangle 2"/>
          <p:cNvSpPr>
            <a:spLocks noChangeArrowheads="1" noTextEdit="1"/>
          </p:cNvSpPr>
          <p:nvPr>
            <p:ph type="sldImg"/>
          </p:nvPr>
        </p:nvSpPr>
        <p:spPr bwMode="auto">
          <a:noFill/>
          <a:ln>
            <a:solidFill>
              <a:srgbClr val="000000"/>
            </a:solidFill>
            <a:miter lim="800000"/>
            <a:headEnd/>
            <a:tailEnd/>
          </a:ln>
        </p:spPr>
      </p:sp>
      <p:sp>
        <p:nvSpPr>
          <p:cNvPr id="2314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FB409C3-1CDF-424A-9B14-C80E3F524E10}" type="slidenum">
              <a:rPr lang="en-US" smtClean="0">
                <a:latin typeface="Century Gothic" pitchFamily="34" charset="0"/>
                <a:ea typeface="ＭＳ Ｐゴシック" pitchFamily="34" charset="-128"/>
              </a:rPr>
              <a:pPr/>
              <a:t>12</a:t>
            </a:fld>
            <a:endParaRPr lang="en-US" smtClean="0">
              <a:latin typeface="Century Gothic" pitchFamily="34" charset="0"/>
              <a:ea typeface="ＭＳ Ｐゴシック" pitchFamily="34" charset="-128"/>
            </a:endParaRPr>
          </a:p>
        </p:txBody>
      </p:sp>
      <p:sp>
        <p:nvSpPr>
          <p:cNvPr id="233475" name="Rectangle 2"/>
          <p:cNvSpPr>
            <a:spLocks noChangeArrowheads="1" noTextEdit="1"/>
          </p:cNvSpPr>
          <p:nvPr>
            <p:ph type="sldImg"/>
          </p:nvPr>
        </p:nvSpPr>
        <p:spPr bwMode="auto">
          <a:noFill/>
          <a:ln>
            <a:solidFill>
              <a:srgbClr val="000000"/>
            </a:solidFill>
            <a:miter lim="800000"/>
            <a:headEnd/>
            <a:tailEnd/>
          </a:ln>
        </p:spPr>
      </p:sp>
      <p:sp>
        <p:nvSpPr>
          <p:cNvPr id="2334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9E32D20-65CD-4EBA-8970-D2730A9BD0DD}" type="slidenum">
              <a:rPr lang="en-US" smtClean="0">
                <a:latin typeface="Century Gothic" pitchFamily="34" charset="0"/>
                <a:ea typeface="ＭＳ Ｐゴシック" pitchFamily="34" charset="-128"/>
              </a:rPr>
              <a:pPr/>
              <a:t>13</a:t>
            </a:fld>
            <a:endParaRPr lang="en-US" smtClean="0">
              <a:latin typeface="Century Gothic" pitchFamily="34" charset="0"/>
              <a:ea typeface="ＭＳ Ｐゴシック" pitchFamily="34" charset="-128"/>
            </a:endParaRPr>
          </a:p>
        </p:txBody>
      </p:sp>
      <p:sp>
        <p:nvSpPr>
          <p:cNvPr id="234499" name="Rectangle 2"/>
          <p:cNvSpPr>
            <a:spLocks noChangeArrowheads="1" noTextEdit="1"/>
          </p:cNvSpPr>
          <p:nvPr>
            <p:ph type="sldImg"/>
          </p:nvPr>
        </p:nvSpPr>
        <p:spPr bwMode="auto">
          <a:noFill/>
          <a:ln>
            <a:solidFill>
              <a:srgbClr val="000000"/>
            </a:solidFill>
            <a:miter lim="800000"/>
            <a:headEnd/>
            <a:tailEnd/>
          </a:ln>
        </p:spPr>
      </p:sp>
      <p:sp>
        <p:nvSpPr>
          <p:cNvPr id="2345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7BCA029-A871-46A9-816C-3EB94EBB5DC2}" type="slidenum">
              <a:rPr lang="en-US" smtClean="0">
                <a:latin typeface="Century Gothic" pitchFamily="34" charset="0"/>
                <a:ea typeface="ＭＳ Ｐゴシック" pitchFamily="34" charset="-128"/>
              </a:rPr>
              <a:pPr/>
              <a:t>14</a:t>
            </a:fld>
            <a:endParaRPr lang="en-US" smtClean="0">
              <a:latin typeface="Century Gothic" pitchFamily="34" charset="0"/>
              <a:ea typeface="ＭＳ Ｐゴシック" pitchFamily="34" charset="-128"/>
            </a:endParaRPr>
          </a:p>
        </p:txBody>
      </p:sp>
      <p:sp>
        <p:nvSpPr>
          <p:cNvPr id="235523" name="Rectangle 2"/>
          <p:cNvSpPr>
            <a:spLocks noChangeArrowheads="1" noTextEdit="1"/>
          </p:cNvSpPr>
          <p:nvPr>
            <p:ph type="sldImg"/>
          </p:nvPr>
        </p:nvSpPr>
        <p:spPr bwMode="auto">
          <a:noFill/>
          <a:ln>
            <a:solidFill>
              <a:srgbClr val="000000"/>
            </a:solidFill>
            <a:miter lim="800000"/>
            <a:headEnd/>
            <a:tailEnd/>
          </a:ln>
        </p:spPr>
      </p:sp>
      <p:sp>
        <p:nvSpPr>
          <p:cNvPr id="2355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2B8C992-5DB0-4274-8EF7-2A6098E04735}" type="slidenum">
              <a:rPr lang="en-US" smtClean="0">
                <a:latin typeface="Century Gothic" pitchFamily="34" charset="0"/>
                <a:ea typeface="ＭＳ Ｐゴシック" pitchFamily="34" charset="-128"/>
              </a:rPr>
              <a:pPr/>
              <a:t>15</a:t>
            </a:fld>
            <a:endParaRPr lang="en-US" smtClean="0">
              <a:latin typeface="Century Gothic" pitchFamily="34" charset="0"/>
              <a:ea typeface="ＭＳ Ｐゴシック" pitchFamily="34" charset="-128"/>
            </a:endParaRPr>
          </a:p>
        </p:txBody>
      </p:sp>
      <p:sp>
        <p:nvSpPr>
          <p:cNvPr id="274435" name="Rectangle 2"/>
          <p:cNvSpPr>
            <a:spLocks noChangeArrowheads="1" noTextEdit="1"/>
          </p:cNvSpPr>
          <p:nvPr>
            <p:ph type="sldImg"/>
          </p:nvPr>
        </p:nvSpPr>
        <p:spPr bwMode="auto">
          <a:noFill/>
          <a:ln>
            <a:solidFill>
              <a:srgbClr val="000000"/>
            </a:solidFill>
            <a:miter lim="800000"/>
            <a:headEnd/>
            <a:tailEnd/>
          </a:ln>
        </p:spPr>
      </p:sp>
      <p:sp>
        <p:nvSpPr>
          <p:cNvPr id="2744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5F68491-321E-4542-B576-3CEC2664F1DA}" type="slidenum">
              <a:rPr lang="en-US" smtClean="0">
                <a:latin typeface="Century Gothic" pitchFamily="34" charset="0"/>
                <a:ea typeface="ＭＳ Ｐゴシック" pitchFamily="34" charset="-128"/>
              </a:rPr>
              <a:pPr/>
              <a:t>16</a:t>
            </a:fld>
            <a:endParaRPr lang="en-US" smtClean="0">
              <a:latin typeface="Century Gothic" pitchFamily="34" charset="0"/>
              <a:ea typeface="ＭＳ Ｐゴシック" pitchFamily="34" charset="-128"/>
            </a:endParaRPr>
          </a:p>
        </p:txBody>
      </p:sp>
      <p:sp>
        <p:nvSpPr>
          <p:cNvPr id="283651" name="Rectangle 2"/>
          <p:cNvSpPr>
            <a:spLocks noChangeArrowheads="1" noTextEdit="1"/>
          </p:cNvSpPr>
          <p:nvPr>
            <p:ph type="sldImg"/>
          </p:nvPr>
        </p:nvSpPr>
        <p:spPr bwMode="auto">
          <a:noFill/>
          <a:ln>
            <a:solidFill>
              <a:srgbClr val="000000"/>
            </a:solidFill>
            <a:miter lim="800000"/>
            <a:headEnd/>
            <a:tailEnd/>
          </a:ln>
        </p:spPr>
      </p:sp>
      <p:sp>
        <p:nvSpPr>
          <p:cNvPr id="2836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31F34BC-0773-424C-90FA-369A49B1E020}"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A868A985-3DC2-45B1-B3F8-DF6516DC3866}" type="slidenum">
              <a:rPr lang="en-US" smtClean="0">
                <a:latin typeface="Century Gothic" pitchFamily="34" charset="0"/>
                <a:ea typeface="ＭＳ Ｐゴシック" pitchFamily="34" charset="-128"/>
              </a:rPr>
              <a:pPr/>
              <a:t>18</a:t>
            </a:fld>
            <a:endParaRPr lang="en-US" smtClean="0">
              <a:latin typeface="Century Gothic" pitchFamily="34" charset="0"/>
              <a:ea typeface="ＭＳ Ｐゴシック" pitchFamily="34" charset="-128"/>
            </a:endParaRPr>
          </a:p>
        </p:txBody>
      </p:sp>
      <p:sp>
        <p:nvSpPr>
          <p:cNvPr id="318467" name="Rectangle 2"/>
          <p:cNvSpPr>
            <a:spLocks noChangeArrowheads="1" noTextEdit="1"/>
          </p:cNvSpPr>
          <p:nvPr>
            <p:ph type="sldImg"/>
          </p:nvPr>
        </p:nvSpPr>
        <p:spPr bwMode="auto">
          <a:noFill/>
          <a:ln>
            <a:solidFill>
              <a:srgbClr val="000000"/>
            </a:solidFill>
            <a:miter lim="800000"/>
            <a:headEnd/>
            <a:tailEnd/>
          </a:ln>
        </p:spPr>
      </p:sp>
      <p:sp>
        <p:nvSpPr>
          <p:cNvPr id="3184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660CE51-FDF6-4D62-9AFD-9FB48CA8FDE6}" type="slidenum">
              <a:rPr lang="en-US" smtClean="0">
                <a:latin typeface="Century Gothic" pitchFamily="34" charset="0"/>
                <a:ea typeface="ＭＳ Ｐゴシック" pitchFamily="34" charset="-128"/>
              </a:rPr>
              <a:pPr/>
              <a:t>19</a:t>
            </a:fld>
            <a:endParaRPr lang="en-US" smtClean="0">
              <a:latin typeface="Century Gothic" pitchFamily="34" charset="0"/>
              <a:ea typeface="ＭＳ Ｐゴシック" pitchFamily="34" charset="-128"/>
            </a:endParaRPr>
          </a:p>
        </p:txBody>
      </p:sp>
      <p:sp>
        <p:nvSpPr>
          <p:cNvPr id="319491" name="Rectangle 2"/>
          <p:cNvSpPr>
            <a:spLocks noChangeArrowheads="1" noTextEdit="1"/>
          </p:cNvSpPr>
          <p:nvPr>
            <p:ph type="sldImg"/>
          </p:nvPr>
        </p:nvSpPr>
        <p:spPr bwMode="auto">
          <a:noFill/>
          <a:ln>
            <a:solidFill>
              <a:srgbClr val="000000"/>
            </a:solidFill>
            <a:miter lim="800000"/>
            <a:headEnd/>
            <a:tailEnd/>
          </a:ln>
        </p:spPr>
      </p:sp>
      <p:sp>
        <p:nvSpPr>
          <p:cNvPr id="3194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CE85CB6-30DE-47D3-8057-23E659F524D4}" type="slidenum">
              <a:rPr lang="en-US" smtClean="0">
                <a:latin typeface="Century Gothic" pitchFamily="34" charset="0"/>
                <a:ea typeface="ＭＳ Ｐゴシック" pitchFamily="34" charset="-128"/>
              </a:rPr>
              <a:pPr/>
              <a:t>2</a:t>
            </a:fld>
            <a:endParaRPr lang="en-US" smtClean="0">
              <a:latin typeface="Century Gothic" pitchFamily="34" charset="0"/>
              <a:ea typeface="ＭＳ Ｐゴシック" pitchFamily="34" charset="-128"/>
            </a:endParaRPr>
          </a:p>
        </p:txBody>
      </p:sp>
      <p:sp>
        <p:nvSpPr>
          <p:cNvPr id="199683" name="Rectangle 2"/>
          <p:cNvSpPr>
            <a:spLocks noChangeArrowheads="1" noTextEdit="1"/>
          </p:cNvSpPr>
          <p:nvPr>
            <p:ph type="sldImg"/>
          </p:nvPr>
        </p:nvSpPr>
        <p:spPr bwMode="auto">
          <a:noFill/>
          <a:ln>
            <a:solidFill>
              <a:srgbClr val="000000"/>
            </a:solidFill>
            <a:miter lim="800000"/>
            <a:headEnd/>
            <a:tailEnd/>
          </a:ln>
        </p:spPr>
      </p:sp>
      <p:sp>
        <p:nvSpPr>
          <p:cNvPr id="1996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1"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6A33428-8ED6-4624-9C5C-EB3910A3D392}" type="slidenum">
              <a:rPr lang="en-US" smtClean="0">
                <a:latin typeface="Century Gothic" pitchFamily="34" charset="0"/>
                <a:ea typeface="ＭＳ Ｐゴシック" pitchFamily="34" charset="-128"/>
              </a:rPr>
              <a:pPr/>
              <a:t>20</a:t>
            </a:fld>
            <a:endParaRPr lang="en-US" smtClean="0">
              <a:latin typeface="Century Gothic" pitchFamily="34" charset="0"/>
              <a:ea typeface="ＭＳ Ｐゴシック" pitchFamily="34" charset="-128"/>
            </a:endParaRPr>
          </a:p>
        </p:txBody>
      </p:sp>
      <p:sp>
        <p:nvSpPr>
          <p:cNvPr id="324611" name="Rectangle 2"/>
          <p:cNvSpPr>
            <a:spLocks noChangeArrowheads="1" noTextEdit="1"/>
          </p:cNvSpPr>
          <p:nvPr>
            <p:ph type="sldImg"/>
          </p:nvPr>
        </p:nvSpPr>
        <p:spPr bwMode="auto">
          <a:noFill/>
          <a:ln>
            <a:solidFill>
              <a:srgbClr val="000000"/>
            </a:solidFill>
            <a:miter lim="800000"/>
            <a:headEnd/>
            <a:tailEnd/>
          </a:ln>
        </p:spPr>
      </p:sp>
      <p:sp>
        <p:nvSpPr>
          <p:cNvPr id="3246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D610928-0836-4B51-994F-781D58F50F13}" type="slidenum">
              <a:rPr lang="en-US" smtClean="0">
                <a:latin typeface="Century Gothic" pitchFamily="34" charset="0"/>
                <a:ea typeface="ＭＳ Ｐゴシック" pitchFamily="34" charset="-128"/>
              </a:rPr>
              <a:pPr/>
              <a:t>21</a:t>
            </a:fld>
            <a:endParaRPr lang="en-US" smtClean="0">
              <a:latin typeface="Century Gothic" pitchFamily="34" charset="0"/>
              <a:ea typeface="ＭＳ Ｐゴシック" pitchFamily="34" charset="-128"/>
            </a:endParaRPr>
          </a:p>
        </p:txBody>
      </p:sp>
      <p:sp>
        <p:nvSpPr>
          <p:cNvPr id="325635" name="Rectangle 2"/>
          <p:cNvSpPr>
            <a:spLocks noChangeArrowheads="1" noTextEdit="1"/>
          </p:cNvSpPr>
          <p:nvPr>
            <p:ph type="sldImg"/>
          </p:nvPr>
        </p:nvSpPr>
        <p:spPr bwMode="auto">
          <a:noFill/>
          <a:ln>
            <a:solidFill>
              <a:srgbClr val="000000"/>
            </a:solidFill>
            <a:miter lim="800000"/>
            <a:headEnd/>
            <a:tailEnd/>
          </a:ln>
        </p:spPr>
      </p:sp>
      <p:sp>
        <p:nvSpPr>
          <p:cNvPr id="3256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31F34BC-0773-424C-90FA-369A49B1E020}"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Air Handler and Package systems typically include all</a:t>
            </a:r>
            <a:r>
              <a:rPr lang="en-US" baseline="0" dirty="0" smtClean="0"/>
              <a:t> airside components except filter as specified by OEM. This leaves ductwork, dampers, registers and grilles as main areas of concern for TESP. However, dirt load on the components in these units will still affect airflow. </a:t>
            </a:r>
            <a:endParaRPr lang="en-US" dirty="0"/>
          </a:p>
        </p:txBody>
      </p:sp>
      <p:sp>
        <p:nvSpPr>
          <p:cNvPr id="4" name="Slide Number Placeholder 3"/>
          <p:cNvSpPr>
            <a:spLocks noGrp="1"/>
          </p:cNvSpPr>
          <p:nvPr>
            <p:ph type="sldNum" sz="quarter" idx="10"/>
          </p:nvPr>
        </p:nvSpPr>
        <p:spPr/>
        <p:txBody>
          <a:bodyPr/>
          <a:lstStyle/>
          <a:p>
            <a:fld id="{3751C8FB-9185-458C-8340-41E76AC1420B}"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31F34BC-0773-424C-90FA-369A49B1E020}"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0" fontAlgn="base" hangingPunct="0"/>
            <a:r>
              <a:rPr lang="en-US" sz="1200" kern="1200" dirty="0" smtClean="0">
                <a:solidFill>
                  <a:schemeClr val="tx1"/>
                </a:solidFill>
                <a:latin typeface="+mn-lt"/>
                <a:ea typeface="+mn-ea"/>
                <a:cs typeface="+mn-cs"/>
              </a:rPr>
              <a:t>MERV (Minimum Efficiency Reporting Value)</a:t>
            </a:r>
            <a:endParaRPr lang="en-US" sz="1200" dirty="0" smtClean="0"/>
          </a:p>
          <a:p>
            <a:pPr rtl="0" eaLnBrk="0" fontAlgn="base" hangingPunct="0"/>
            <a:r>
              <a:rPr lang="en-US" sz="1200" kern="1200" dirty="0" smtClean="0">
                <a:solidFill>
                  <a:schemeClr val="tx1"/>
                </a:solidFill>
                <a:latin typeface="+mn-lt"/>
                <a:ea typeface="+mn-ea"/>
                <a:cs typeface="+mn-cs"/>
              </a:rPr>
              <a:t>Value of size particle filter can trap</a:t>
            </a:r>
            <a:endParaRPr lang="en-US" dirty="0" smtClean="0"/>
          </a:p>
          <a:p>
            <a:pPr rtl="0" eaLnBrk="0" fontAlgn="base" hangingPunct="0"/>
            <a:r>
              <a:rPr lang="en-US" sz="1200" kern="1200" dirty="0" smtClean="0">
                <a:solidFill>
                  <a:schemeClr val="tx1"/>
                </a:solidFill>
                <a:latin typeface="+mn-lt"/>
                <a:ea typeface="+mn-ea"/>
                <a:cs typeface="+mn-cs"/>
              </a:rPr>
              <a:t>OEM typically MERV 4</a:t>
            </a:r>
            <a:endParaRPr lang="en-US" dirty="0" smtClean="0"/>
          </a:p>
          <a:p>
            <a:endParaRPr lang="en-US" dirty="0"/>
          </a:p>
        </p:txBody>
      </p:sp>
      <p:sp>
        <p:nvSpPr>
          <p:cNvPr id="4" name="Slide Number Placeholder 3"/>
          <p:cNvSpPr>
            <a:spLocks noGrp="1"/>
          </p:cNvSpPr>
          <p:nvPr>
            <p:ph type="sldNum" sz="quarter" idx="10"/>
          </p:nvPr>
        </p:nvSpPr>
        <p:spPr/>
        <p:txBody>
          <a:bodyPr/>
          <a:lstStyle/>
          <a:p>
            <a:fld id="{8280246A-538B-46B5-A98F-F0BA1A29BE95}"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27 5/8 x 29 5/8</a:t>
            </a:r>
            <a:endParaRPr lang="en-US" dirty="0"/>
          </a:p>
        </p:txBody>
      </p:sp>
      <p:sp>
        <p:nvSpPr>
          <p:cNvPr id="4" name="Slide Number Placeholder 3"/>
          <p:cNvSpPr>
            <a:spLocks noGrp="1"/>
          </p:cNvSpPr>
          <p:nvPr>
            <p:ph type="sldNum" sz="quarter" idx="10"/>
          </p:nvPr>
        </p:nvSpPr>
        <p:spPr/>
        <p:txBody>
          <a:bodyPr/>
          <a:lstStyle/>
          <a:p>
            <a:fld id="{8280246A-538B-46B5-A98F-F0BA1A29BE95}"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DEE687D-4A9D-4486-9170-6F396CFB7F95}" type="slidenum">
              <a:rPr lang="en-US" smtClean="0">
                <a:latin typeface="Century Gothic" pitchFamily="34" charset="0"/>
                <a:ea typeface="ＭＳ Ｐゴシック" pitchFamily="34" charset="-128"/>
              </a:rPr>
              <a:pPr/>
              <a:t>35</a:t>
            </a:fld>
            <a:endParaRPr lang="en-US" smtClean="0">
              <a:latin typeface="Century Gothic" pitchFamily="34" charset="0"/>
              <a:ea typeface="ＭＳ Ｐゴシック" pitchFamily="34" charset="-128"/>
            </a:endParaRPr>
          </a:p>
        </p:txBody>
      </p:sp>
      <p:sp>
        <p:nvSpPr>
          <p:cNvPr id="338947" name="Rectangle 2"/>
          <p:cNvSpPr>
            <a:spLocks noChangeArrowheads="1" noTextEdit="1"/>
          </p:cNvSpPr>
          <p:nvPr>
            <p:ph type="sldImg"/>
          </p:nvPr>
        </p:nvSpPr>
        <p:spPr bwMode="auto">
          <a:noFill/>
          <a:ln>
            <a:solidFill>
              <a:srgbClr val="000000"/>
            </a:solidFill>
            <a:miter lim="800000"/>
            <a:headEnd/>
            <a:tailEnd/>
          </a:ln>
        </p:spPr>
      </p:sp>
      <p:sp>
        <p:nvSpPr>
          <p:cNvPr id="3389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583BEB4B-4DD3-4FF7-9551-7C4ADEE5282F}" type="slidenum">
              <a:rPr lang="en-US" smtClean="0">
                <a:latin typeface="Century Gothic" pitchFamily="34" charset="0"/>
                <a:ea typeface="ＭＳ Ｐゴシック" pitchFamily="34" charset="-128"/>
              </a:rPr>
              <a:pPr/>
              <a:t>36</a:t>
            </a:fld>
            <a:endParaRPr lang="en-US" smtClean="0">
              <a:latin typeface="Century Gothic" pitchFamily="34" charset="0"/>
              <a:ea typeface="ＭＳ Ｐゴシック" pitchFamily="34" charset="-128"/>
            </a:endParaRPr>
          </a:p>
        </p:txBody>
      </p:sp>
      <p:sp>
        <p:nvSpPr>
          <p:cNvPr id="360451" name="Rectangle 2"/>
          <p:cNvSpPr>
            <a:spLocks noChangeArrowheads="1" noTextEdit="1"/>
          </p:cNvSpPr>
          <p:nvPr>
            <p:ph type="sldImg"/>
          </p:nvPr>
        </p:nvSpPr>
        <p:spPr bwMode="auto">
          <a:noFill/>
          <a:ln>
            <a:solidFill>
              <a:srgbClr val="000000"/>
            </a:solidFill>
            <a:miter lim="800000"/>
            <a:headEnd/>
            <a:tailEnd/>
          </a:ln>
        </p:spPr>
      </p:sp>
      <p:sp>
        <p:nvSpPr>
          <p:cNvPr id="3604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BAD2E93-7047-4AAF-84D1-03F8551AD1B1}" type="slidenum">
              <a:rPr lang="en-US" smtClean="0">
                <a:latin typeface="Century Gothic" pitchFamily="34" charset="0"/>
                <a:ea typeface="ＭＳ Ｐゴシック" pitchFamily="34" charset="-128"/>
              </a:rPr>
              <a:pPr/>
              <a:t>37</a:t>
            </a:fld>
            <a:endParaRPr lang="en-US" smtClean="0">
              <a:latin typeface="Century Gothic" pitchFamily="34" charset="0"/>
              <a:ea typeface="ＭＳ Ｐゴシック" pitchFamily="34" charset="-128"/>
            </a:endParaRPr>
          </a:p>
        </p:txBody>
      </p:sp>
      <p:sp>
        <p:nvSpPr>
          <p:cNvPr id="361475" name="Rectangle 2"/>
          <p:cNvSpPr>
            <a:spLocks noChangeArrowheads="1" noTextEdit="1"/>
          </p:cNvSpPr>
          <p:nvPr>
            <p:ph type="sldImg"/>
          </p:nvPr>
        </p:nvSpPr>
        <p:spPr bwMode="auto">
          <a:noFill/>
          <a:ln>
            <a:solidFill>
              <a:srgbClr val="000000"/>
            </a:solidFill>
            <a:miter lim="800000"/>
            <a:headEnd/>
            <a:tailEnd/>
          </a:ln>
        </p:spPr>
      </p:sp>
      <p:sp>
        <p:nvSpPr>
          <p:cNvPr id="3614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84E4BC7-5864-4109-BEE9-CF6FE9D84F0E}" type="slidenum">
              <a:rPr lang="en-US" smtClean="0">
                <a:latin typeface="Century Gothic" pitchFamily="34" charset="0"/>
                <a:ea typeface="ＭＳ Ｐゴシック" pitchFamily="34" charset="-128"/>
              </a:rPr>
              <a:pPr/>
              <a:t>38</a:t>
            </a:fld>
            <a:endParaRPr lang="en-US" smtClean="0">
              <a:latin typeface="Century Gothic" pitchFamily="34" charset="0"/>
              <a:ea typeface="ＭＳ Ｐゴシック" pitchFamily="34" charset="-128"/>
            </a:endParaRPr>
          </a:p>
        </p:txBody>
      </p:sp>
      <p:sp>
        <p:nvSpPr>
          <p:cNvPr id="362499" name="Rectangle 2"/>
          <p:cNvSpPr>
            <a:spLocks noChangeArrowheads="1" noTextEdit="1"/>
          </p:cNvSpPr>
          <p:nvPr>
            <p:ph type="sldImg"/>
          </p:nvPr>
        </p:nvSpPr>
        <p:spPr bwMode="auto">
          <a:noFill/>
          <a:ln>
            <a:solidFill>
              <a:srgbClr val="000000"/>
            </a:solidFill>
            <a:miter lim="800000"/>
            <a:headEnd/>
            <a:tailEnd/>
          </a:ln>
        </p:spPr>
      </p:sp>
      <p:sp>
        <p:nvSpPr>
          <p:cNvPr id="3625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31F34BC-0773-424C-90FA-369A49B1E020}"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B7A26A7-1E8A-41D4-8B26-B230B655B8BF}" type="slidenum">
              <a:rPr lang="en-US" smtClean="0">
                <a:latin typeface="Century Gothic" pitchFamily="34" charset="0"/>
                <a:ea typeface="ＭＳ Ｐゴシック" pitchFamily="34" charset="-128"/>
              </a:rPr>
              <a:pPr/>
              <a:t>4</a:t>
            </a:fld>
            <a:endParaRPr lang="en-US" smtClean="0">
              <a:latin typeface="Century Gothic" pitchFamily="34" charset="0"/>
              <a:ea typeface="ＭＳ Ｐゴシック" pitchFamily="34" charset="-128"/>
            </a:endParaRPr>
          </a:p>
        </p:txBody>
      </p:sp>
      <p:sp>
        <p:nvSpPr>
          <p:cNvPr id="200707" name="Rectangle 2"/>
          <p:cNvSpPr>
            <a:spLocks noChangeArrowheads="1" noTextEdit="1"/>
          </p:cNvSpPr>
          <p:nvPr>
            <p:ph type="sldImg"/>
          </p:nvPr>
        </p:nvSpPr>
        <p:spPr bwMode="auto">
          <a:noFill/>
          <a:ln>
            <a:solidFill>
              <a:srgbClr val="000000"/>
            </a:solidFill>
            <a:miter lim="800000"/>
            <a:headEnd/>
            <a:tailEnd/>
          </a:ln>
        </p:spPr>
      </p:sp>
      <p:sp>
        <p:nvSpPr>
          <p:cNvPr id="2007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1" smtClean="0">
                <a:solidFill>
                  <a:srgbClr val="FF0000"/>
                </a:solidFill>
              </a:rPr>
              <a:t>This power point contains images that are not in the printed version. This was done to keep the size of the printed text short and improve the concepts that are being taught in the classroom. </a:t>
            </a:r>
          </a:p>
          <a:p>
            <a:pPr eaLnBrk="1" hangingPunct="1">
              <a:spcBef>
                <a:spcPct val="0"/>
              </a:spcBef>
            </a:pPr>
            <a:endParaRPr lang="en-US" b="1"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31F34BC-0773-424C-90FA-369A49B1E020}" type="slidenum">
              <a:rPr lang="en-US" smtClean="0"/>
              <a:pPr>
                <a:defRPr/>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59DDD76-7714-4989-8837-17E938F9C87C}" type="slidenum">
              <a:rPr lang="en-US" smtClean="0">
                <a:latin typeface="Century Gothic" pitchFamily="34" charset="0"/>
                <a:ea typeface="ＭＳ Ｐゴシック" pitchFamily="34" charset="-128"/>
              </a:rPr>
              <a:pPr/>
              <a:t>41</a:t>
            </a:fld>
            <a:endParaRPr lang="en-US" smtClean="0">
              <a:latin typeface="Century Gothic" pitchFamily="34" charset="0"/>
              <a:ea typeface="ＭＳ Ｐゴシック" pitchFamily="34" charset="-128"/>
            </a:endParaRPr>
          </a:p>
        </p:txBody>
      </p:sp>
      <p:sp>
        <p:nvSpPr>
          <p:cNvPr id="219139" name="Rectangle 2"/>
          <p:cNvSpPr>
            <a:spLocks noChangeArrowheads="1" noTextEdit="1"/>
          </p:cNvSpPr>
          <p:nvPr>
            <p:ph type="sldImg"/>
          </p:nvPr>
        </p:nvSpPr>
        <p:spPr bwMode="auto">
          <a:noFill/>
          <a:ln>
            <a:solidFill>
              <a:srgbClr val="000000"/>
            </a:solidFill>
            <a:miter lim="800000"/>
            <a:headEnd/>
            <a:tailEnd/>
          </a:ln>
        </p:spPr>
      </p:sp>
      <p:sp>
        <p:nvSpPr>
          <p:cNvPr id="2191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1A41A07-004F-478D-98A9-0D3167EFE07D}" type="slidenum">
              <a:rPr lang="en-US" smtClean="0">
                <a:latin typeface="Century Gothic" pitchFamily="34" charset="0"/>
                <a:ea typeface="ＭＳ Ｐゴシック" pitchFamily="34" charset="-128"/>
              </a:rPr>
              <a:pPr/>
              <a:t>42</a:t>
            </a:fld>
            <a:endParaRPr lang="en-US" smtClean="0">
              <a:latin typeface="Century Gothic" pitchFamily="34" charset="0"/>
              <a:ea typeface="ＭＳ Ｐゴシック" pitchFamily="34" charset="-128"/>
            </a:endParaRPr>
          </a:p>
        </p:txBody>
      </p:sp>
      <p:sp>
        <p:nvSpPr>
          <p:cNvPr id="2211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11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Those that think of this as new technology may be surprised to know that they have been around for almost 20 years.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71AE1FC-762F-4467-B391-8F9C58A997F9}" type="slidenum">
              <a:rPr lang="en-US" smtClean="0">
                <a:latin typeface="Century Gothic" pitchFamily="34" charset="0"/>
                <a:ea typeface="ＭＳ Ｐゴシック" pitchFamily="34" charset="-128"/>
              </a:rPr>
              <a:pPr/>
              <a:t>43</a:t>
            </a:fld>
            <a:endParaRPr lang="en-US" smtClean="0">
              <a:latin typeface="Century Gothic" pitchFamily="34" charset="0"/>
              <a:ea typeface="ＭＳ Ｐゴシック" pitchFamily="34" charset="-128"/>
            </a:endParaRPr>
          </a:p>
        </p:txBody>
      </p:sp>
      <p:sp>
        <p:nvSpPr>
          <p:cNvPr id="2222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22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Carrier (Infinity Systems) &amp; Bryant (Evolution Systems) are the only HVAC OEM that used the ECM model 2.5 motor.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97717B5-5AF3-465C-8802-39212002233B}" type="slidenum">
              <a:rPr lang="en-US" smtClean="0">
                <a:latin typeface="Century Gothic" pitchFamily="34" charset="0"/>
                <a:ea typeface="ＭＳ Ｐゴシック" pitchFamily="34" charset="-128"/>
              </a:rPr>
              <a:pPr/>
              <a:t>44</a:t>
            </a:fld>
            <a:endParaRPr lang="en-US" smtClean="0">
              <a:latin typeface="Century Gothic" pitchFamily="34" charset="0"/>
              <a:ea typeface="ＭＳ Ｐゴシック" pitchFamily="34" charset="-128"/>
            </a:endParaRPr>
          </a:p>
        </p:txBody>
      </p:sp>
      <p:sp>
        <p:nvSpPr>
          <p:cNvPr id="2232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32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B44519C-A37C-47E2-BD1B-175759E92835}" type="slidenum">
              <a:rPr lang="en-US" smtClean="0">
                <a:latin typeface="Century Gothic" pitchFamily="34" charset="0"/>
                <a:ea typeface="ＭＳ Ｐゴシック" pitchFamily="34" charset="-128"/>
              </a:rPr>
              <a:pPr/>
              <a:t>45</a:t>
            </a:fld>
            <a:endParaRPr lang="en-US" smtClean="0">
              <a:latin typeface="Century Gothic" pitchFamily="34" charset="0"/>
              <a:ea typeface="ＭＳ Ｐゴシック" pitchFamily="34" charset="-128"/>
            </a:endParaRPr>
          </a:p>
        </p:txBody>
      </p:sp>
      <p:sp>
        <p:nvSpPr>
          <p:cNvPr id="281603" name="Rectangle 2"/>
          <p:cNvSpPr>
            <a:spLocks noChangeArrowheads="1" noTextEdit="1"/>
          </p:cNvSpPr>
          <p:nvPr>
            <p:ph type="sldImg"/>
          </p:nvPr>
        </p:nvSpPr>
        <p:spPr bwMode="auto">
          <a:noFill/>
          <a:ln>
            <a:solidFill>
              <a:srgbClr val="000000"/>
            </a:solidFill>
            <a:miter lim="800000"/>
            <a:headEnd/>
            <a:tailEnd/>
          </a:ln>
        </p:spPr>
      </p:sp>
      <p:sp>
        <p:nvSpPr>
          <p:cNvPr id="2816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BE761FC-CAB4-4CD5-A339-BA102EDDFE4F}" type="slidenum">
              <a:rPr lang="en-US" smtClean="0">
                <a:latin typeface="Century Gothic" pitchFamily="34" charset="0"/>
                <a:ea typeface="ＭＳ Ｐゴシック" pitchFamily="34" charset="-128"/>
              </a:rPr>
              <a:pPr/>
              <a:t>46</a:t>
            </a:fld>
            <a:endParaRPr lang="en-US" smtClean="0">
              <a:latin typeface="Century Gothic" pitchFamily="34" charset="0"/>
              <a:ea typeface="ＭＳ Ｐゴシック" pitchFamily="34" charset="-128"/>
            </a:endParaRPr>
          </a:p>
        </p:txBody>
      </p:sp>
      <p:sp>
        <p:nvSpPr>
          <p:cNvPr id="282627" name="Rectangle 2"/>
          <p:cNvSpPr>
            <a:spLocks noChangeArrowheads="1" noTextEdit="1"/>
          </p:cNvSpPr>
          <p:nvPr>
            <p:ph type="sldImg"/>
          </p:nvPr>
        </p:nvSpPr>
        <p:spPr bwMode="auto">
          <a:noFill/>
          <a:ln>
            <a:solidFill>
              <a:srgbClr val="000000"/>
            </a:solidFill>
            <a:miter lim="800000"/>
            <a:headEnd/>
            <a:tailEnd/>
          </a:ln>
        </p:spPr>
      </p:sp>
      <p:sp>
        <p:nvSpPr>
          <p:cNvPr id="2826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If you have access to OEM manuals specific to your class participants needs, their charts can be inserted in this section to make the presentation product specific. </a:t>
            </a:r>
          </a:p>
          <a:p>
            <a:pPr eaLnBrk="1" hangingPunct="1">
              <a:spcBef>
                <a:spcPct val="0"/>
              </a:spcBef>
            </a:pPr>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0BB2012-1D7B-4ED4-9244-3842D5D8D8E0}" type="slidenum">
              <a:rPr lang="en-US" smtClean="0">
                <a:latin typeface="Century Gothic" pitchFamily="34" charset="0"/>
                <a:ea typeface="ＭＳ Ｐゴシック" pitchFamily="34" charset="-128"/>
              </a:rPr>
              <a:pPr/>
              <a:t>47</a:t>
            </a:fld>
            <a:endParaRPr lang="en-US" smtClean="0">
              <a:latin typeface="Century Gothic" pitchFamily="34" charset="0"/>
              <a:ea typeface="ＭＳ Ｐゴシック" pitchFamily="34" charset="-128"/>
            </a:endParaRPr>
          </a:p>
        </p:txBody>
      </p:sp>
      <p:sp>
        <p:nvSpPr>
          <p:cNvPr id="285699" name="Rectangle 2"/>
          <p:cNvSpPr>
            <a:spLocks noChangeArrowheads="1" noTextEdit="1"/>
          </p:cNvSpPr>
          <p:nvPr>
            <p:ph type="sldImg"/>
          </p:nvPr>
        </p:nvSpPr>
        <p:spPr bwMode="auto">
          <a:noFill/>
          <a:ln>
            <a:solidFill>
              <a:srgbClr val="000000"/>
            </a:solidFill>
            <a:miter lim="800000"/>
            <a:headEnd/>
            <a:tailEnd/>
          </a:ln>
        </p:spPr>
      </p:sp>
      <p:sp>
        <p:nvSpPr>
          <p:cNvPr id="2857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If you have access to OEM manuals specific to your class participants needs, their charts can be inserted in this section to make the presentation product specific. </a:t>
            </a:r>
          </a:p>
          <a:p>
            <a:pPr eaLnBrk="1" hangingPunct="1">
              <a:spcBef>
                <a:spcPct val="0"/>
              </a:spcBef>
            </a:pPr>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if TESP is higher than these charts????</a:t>
            </a:r>
            <a:endParaRPr lang="en-US" dirty="0"/>
          </a:p>
        </p:txBody>
      </p:sp>
      <p:sp>
        <p:nvSpPr>
          <p:cNvPr id="4" name="Slide Number Placeholder 3"/>
          <p:cNvSpPr>
            <a:spLocks noGrp="1"/>
          </p:cNvSpPr>
          <p:nvPr>
            <p:ph type="sldNum" sz="quarter" idx="10"/>
          </p:nvPr>
        </p:nvSpPr>
        <p:spPr/>
        <p:txBody>
          <a:bodyPr/>
          <a:lstStyle/>
          <a:p>
            <a:fld id="{8280246A-538B-46B5-A98F-F0BA1A29BE95}"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p:spPr>
      </p:sp>
      <p:sp>
        <p:nvSpPr>
          <p:cNvPr id="202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27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0A0FD9A-4EEC-4149-91A5-AE383E298F08}" type="slidenum">
              <a:rPr lang="en-US" smtClean="0">
                <a:latin typeface="Century Gothic" pitchFamily="34" charset="0"/>
                <a:ea typeface="ＭＳ Ｐゴシック" pitchFamily="34" charset="-128"/>
              </a:rPr>
              <a:pPr/>
              <a:t>5</a:t>
            </a:fld>
            <a:endParaRPr lang="en-US" smtClean="0">
              <a:latin typeface="Century Gothic" pitchFamily="34" charset="0"/>
              <a:ea typeface="ＭＳ Ｐゴシック"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80246A-538B-46B5-A98F-F0BA1A29BE95}" type="slidenum">
              <a:rPr lang="en-US" smtClean="0"/>
              <a:pPr/>
              <a:t>53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E300336-B71C-4D3D-A8B2-BD4C1C0F24CA}" type="slidenum">
              <a:rPr lang="en-US" smtClean="0">
                <a:latin typeface="Century Gothic" pitchFamily="34" charset="0"/>
                <a:ea typeface="ＭＳ Ｐゴシック" pitchFamily="34" charset="-128"/>
              </a:rPr>
              <a:pPr/>
              <a:t>6</a:t>
            </a:fld>
            <a:endParaRPr lang="en-US" smtClean="0">
              <a:latin typeface="Century Gothic" pitchFamily="34" charset="0"/>
              <a:ea typeface="ＭＳ Ｐゴシック" pitchFamily="34" charset="-128"/>
            </a:endParaRPr>
          </a:p>
        </p:txBody>
      </p:sp>
      <p:sp>
        <p:nvSpPr>
          <p:cNvPr id="203779" name="Rectangle 2"/>
          <p:cNvSpPr>
            <a:spLocks noGrp="1" noRot="1" noChangeAspect="1" noChangeArrowheads="1" noTextEdit="1"/>
          </p:cNvSpPr>
          <p:nvPr>
            <p:ph type="sldImg"/>
          </p:nvPr>
        </p:nvSpPr>
        <p:spPr bwMode="auto">
          <a:xfrm>
            <a:off x="1135063" y="673100"/>
            <a:ext cx="4587875" cy="3441700"/>
          </a:xfrm>
          <a:noFill/>
          <a:ln>
            <a:solidFill>
              <a:srgbClr val="000000"/>
            </a:solidFill>
            <a:miter lim="800000"/>
            <a:headEnd/>
            <a:tailEnd/>
          </a:ln>
        </p:spPr>
      </p:sp>
      <p:sp>
        <p:nvSpPr>
          <p:cNvPr id="203780" name="Rectangle 3"/>
          <p:cNvSpPr>
            <a:spLocks noGrp="1" noChangeArrowheads="1"/>
          </p:cNvSpPr>
          <p:nvPr>
            <p:ph type="body" idx="1"/>
          </p:nvPr>
        </p:nvSpPr>
        <p:spPr bwMode="auto">
          <a:xfrm>
            <a:off x="914400" y="4338638"/>
            <a:ext cx="5029200" cy="4114800"/>
          </a:xfrm>
          <a:noFill/>
        </p:spPr>
        <p:txBody>
          <a:bodyPr wrap="square" numCol="1" anchor="t" anchorCtr="0" compatLnSpc="1">
            <a:prstTxWarp prst="textNoShape">
              <a:avLst/>
            </a:prstTxWarp>
          </a:bodyPr>
          <a:lstStyle/>
          <a:p>
            <a:pPr eaLnBrk="1" hangingPunct="1">
              <a:spcBef>
                <a:spcPct val="0"/>
              </a:spcBef>
            </a:pPr>
            <a:r>
              <a:rPr lang="en-US" smtClean="0"/>
              <a:t>Define Non-Captive (part used by a manufacturer in a product that is not produced by the manufacturer)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EFE3856-C500-4B52-A11B-2E773E361A87}" type="slidenum">
              <a:rPr lang="en-US" smtClean="0">
                <a:latin typeface="Century Gothic" pitchFamily="34" charset="0"/>
                <a:ea typeface="ＭＳ Ｐゴシック" pitchFamily="34" charset="-128"/>
              </a:rPr>
              <a:pPr/>
              <a:t>7</a:t>
            </a:fld>
            <a:endParaRPr lang="en-US" smtClean="0">
              <a:latin typeface="Century Gothic" pitchFamily="34" charset="0"/>
              <a:ea typeface="ＭＳ Ｐゴシック" pitchFamily="34" charset="-128"/>
            </a:endParaRPr>
          </a:p>
        </p:txBody>
      </p:sp>
      <p:sp>
        <p:nvSpPr>
          <p:cNvPr id="207875" name="Rectangle 2"/>
          <p:cNvSpPr>
            <a:spLocks noChangeArrowheads="1" noTextEdit="1"/>
          </p:cNvSpPr>
          <p:nvPr>
            <p:ph type="sldImg"/>
          </p:nvPr>
        </p:nvSpPr>
        <p:spPr bwMode="auto">
          <a:noFill/>
          <a:ln>
            <a:solidFill>
              <a:srgbClr val="000000"/>
            </a:solidFill>
            <a:miter lim="800000"/>
            <a:headEnd/>
            <a:tailEnd/>
          </a:ln>
        </p:spPr>
      </p:sp>
      <p:sp>
        <p:nvSpPr>
          <p:cNvPr id="2078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0283A70-0D12-479C-9EC8-D46B3B08A80E}" type="slidenum">
              <a:rPr lang="en-US" smtClean="0">
                <a:latin typeface="Century Gothic" pitchFamily="34" charset="0"/>
                <a:ea typeface="ＭＳ Ｐゴシック" pitchFamily="34" charset="-128"/>
              </a:rPr>
              <a:pPr/>
              <a:t>8</a:t>
            </a:fld>
            <a:endParaRPr lang="en-US" smtClean="0">
              <a:latin typeface="Century Gothic" pitchFamily="34" charset="0"/>
              <a:ea typeface="ＭＳ Ｐゴシック" pitchFamily="34" charset="-128"/>
            </a:endParaRPr>
          </a:p>
        </p:txBody>
      </p:sp>
      <p:sp>
        <p:nvSpPr>
          <p:cNvPr id="206851" name="Rectangle 2"/>
          <p:cNvSpPr>
            <a:spLocks noChangeArrowheads="1" noTextEdit="1"/>
          </p:cNvSpPr>
          <p:nvPr>
            <p:ph type="sldImg"/>
          </p:nvPr>
        </p:nvSpPr>
        <p:spPr bwMode="auto">
          <a:noFill/>
          <a:ln>
            <a:solidFill>
              <a:srgbClr val="000000"/>
            </a:solidFill>
            <a:miter lim="800000"/>
            <a:headEnd/>
            <a:tailEnd/>
          </a:ln>
        </p:spPr>
      </p:sp>
      <p:sp>
        <p:nvSpPr>
          <p:cNvPr id="206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3A35FE-2A33-4932-9602-2A08C5B01591}" type="slidenum">
              <a:rPr lang="en-US" smtClean="0">
                <a:latin typeface="Century Gothic" pitchFamily="34" charset="0"/>
                <a:ea typeface="ＭＳ Ｐゴシック" pitchFamily="34" charset="-128"/>
              </a:rPr>
              <a:pPr/>
              <a:t>9</a:t>
            </a:fld>
            <a:endParaRPr lang="en-US" smtClean="0">
              <a:latin typeface="Century Gothic" pitchFamily="34" charset="0"/>
              <a:ea typeface="ＭＳ Ｐゴシック" pitchFamily="34" charset="-128"/>
            </a:endParaRPr>
          </a:p>
        </p:txBody>
      </p:sp>
      <p:sp>
        <p:nvSpPr>
          <p:cNvPr id="214019" name="Rectangle 2"/>
          <p:cNvSpPr>
            <a:spLocks noChangeArrowheads="1" noTextEdit="1"/>
          </p:cNvSpPr>
          <p:nvPr>
            <p:ph type="sldImg"/>
          </p:nvPr>
        </p:nvSpPr>
        <p:spPr bwMode="auto">
          <a:noFill/>
          <a:ln>
            <a:solidFill>
              <a:srgbClr val="000000"/>
            </a:solidFill>
            <a:miter lim="800000"/>
            <a:headEnd/>
            <a:tailEnd/>
          </a:ln>
        </p:spPr>
      </p:sp>
      <p:sp>
        <p:nvSpPr>
          <p:cNvPr id="2140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elab_powerpoint_subpage3"/>
          <p:cNvPicPr>
            <a:picLocks noChangeAspect="1" noChangeArrowheads="1"/>
          </p:cNvPicPr>
          <p:nvPr userDrawn="1"/>
        </p:nvPicPr>
        <p:blipFill>
          <a:blip r:embed="rId2" cstate="print"/>
          <a:srcRect/>
          <a:stretch>
            <a:fillRect/>
          </a:stretch>
        </p:blipFill>
        <p:spPr bwMode="auto">
          <a:xfrm>
            <a:off x="0" y="0"/>
            <a:ext cx="9145588" cy="6859588"/>
          </a:xfrm>
          <a:prstGeom prst="rect">
            <a:avLst/>
          </a:prstGeom>
          <a:noFill/>
          <a:ln w="9525">
            <a:noFill/>
            <a:miter lim="800000"/>
            <a:headEnd/>
            <a:tailEnd/>
          </a:ln>
        </p:spPr>
      </p:pic>
      <p:sp>
        <p:nvSpPr>
          <p:cNvPr id="3" name="Slide Number Placeholder 3"/>
          <p:cNvSpPr>
            <a:spLocks noGrp="1"/>
          </p:cNvSpPr>
          <p:nvPr>
            <p:ph type="sldNum" sz="quarter" idx="4"/>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7451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745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346" y="275001"/>
            <a:ext cx="8229309" cy="1142527"/>
          </a:xfrm>
          <a:prstGeom prst="rect">
            <a:avLst/>
          </a:prstGeom>
        </p:spPr>
        <p:txBody>
          <a:bodyPr lIns="82918" tIns="41459" rIns="82918" bIns="41459"/>
          <a:lstStyle/>
          <a:p>
            <a:r>
              <a:rPr lang="en-US" smtClean="0"/>
              <a:t>Click to edit Master title style</a:t>
            </a:r>
            <a:endParaRPr lang="en-US"/>
          </a:p>
        </p:txBody>
      </p:sp>
      <p:sp>
        <p:nvSpPr>
          <p:cNvPr id="3" name="Text Placeholder 2"/>
          <p:cNvSpPr>
            <a:spLocks noGrp="1"/>
          </p:cNvSpPr>
          <p:nvPr>
            <p:ph type="body" sz="half" idx="1"/>
          </p:nvPr>
        </p:nvSpPr>
        <p:spPr>
          <a:xfrm>
            <a:off x="457346" y="1600390"/>
            <a:ext cx="4044742" cy="452616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1914" y="1600390"/>
            <a:ext cx="4044741" cy="452616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346" y="275001"/>
            <a:ext cx="8229309" cy="1142527"/>
          </a:xfrm>
          <a:prstGeom prst="rect">
            <a:avLst/>
          </a:prstGeom>
        </p:spPr>
        <p:txBody>
          <a:bodyPr lIns="82918" tIns="41459" rIns="82918" bIns="41459"/>
          <a:lstStyle/>
          <a:p>
            <a:r>
              <a:rPr lang="en-US" smtClean="0"/>
              <a:t>Click to edit Master title style</a:t>
            </a:r>
            <a:endParaRPr lang="en-US"/>
          </a:p>
        </p:txBody>
      </p:sp>
      <p:sp>
        <p:nvSpPr>
          <p:cNvPr id="3" name="Slide Number Placeholder 3"/>
          <p:cNvSpPr>
            <a:spLocks noGrp="1"/>
          </p:cNvSpPr>
          <p:nvPr>
            <p:ph type="sldNum" sz="quarter" idx="4"/>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4"/>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4478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3"/>
          <p:cNvSpPr>
            <a:spLocks noGrp="1"/>
          </p:cNvSpPr>
          <p:nvPr>
            <p:ph type="sldNum" sz="quarter" idx="10"/>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Slide Number Placeholder 3"/>
          <p:cNvSpPr>
            <a:spLocks noGrp="1"/>
          </p:cNvSpPr>
          <p:nvPr>
            <p:ph type="sldNum" sz="quarter" idx="4"/>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53340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A8D2F-87F6-40FC-8CA6-E566D1A6893B}"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2" name="Picture 8" descr="elab_powerpoint_subpage3"/>
          <p:cNvPicPr>
            <a:picLocks noChangeAspect="1" noChangeArrowheads="1"/>
          </p:cNvPicPr>
          <p:nvPr userDrawn="1"/>
        </p:nvPicPr>
        <p:blipFill>
          <a:blip r:embed="rId15" cstate="print"/>
          <a:srcRect/>
          <a:stretch>
            <a:fillRect/>
          </a:stretch>
        </p:blipFill>
        <p:spPr bwMode="auto">
          <a:xfrm>
            <a:off x="0" y="0"/>
            <a:ext cx="9145588" cy="6859588"/>
          </a:xfrm>
          <a:prstGeom prst="rect">
            <a:avLst/>
          </a:prstGeom>
          <a:noFill/>
          <a:ln w="9525">
            <a:noFill/>
            <a:miter lim="800000"/>
            <a:headEnd/>
            <a:tailEnd/>
          </a:ln>
        </p:spPr>
      </p:pic>
      <p:sp>
        <p:nvSpPr>
          <p:cNvPr id="25603" name="Rectangle 3"/>
          <p:cNvSpPr>
            <a:spLocks noGrp="1" noChangeArrowheads="1"/>
          </p:cNvSpPr>
          <p:nvPr>
            <p:ph type="body" idx="1"/>
          </p:nvPr>
        </p:nvSpPr>
        <p:spPr bwMode="auto">
          <a:xfrm>
            <a:off x="6858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Slide Number Placeholder 3"/>
          <p:cNvSpPr>
            <a:spLocks noGrp="1"/>
          </p:cNvSpPr>
          <p:nvPr>
            <p:ph type="sldNum" sz="quarter" idx="4"/>
          </p:nvPr>
        </p:nvSpPr>
        <p:spPr>
          <a:xfrm>
            <a:off x="5334000" y="6400800"/>
            <a:ext cx="2133600" cy="365125"/>
          </a:xfrm>
          <a:prstGeom prst="rect">
            <a:avLst/>
          </a:prstGeom>
          <a:noFill/>
        </p:spPr>
        <p:txBody>
          <a:bodyPr vert="horz" lIns="91440" tIns="45720" rIns="91440" bIns="45720" rtlCol="0" anchor="ctr"/>
          <a:lstStyle>
            <a:lvl1pPr algn="r">
              <a:defRPr sz="1200">
                <a:solidFill>
                  <a:schemeClr val="tx1"/>
                </a:solidFill>
              </a:defRPr>
            </a:lvl1pPr>
          </a:lstStyle>
          <a:p>
            <a:fld id="{65BA8D2F-87F6-40FC-8CA6-E566D1A6893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94"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5" r:id="rId13"/>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32" charset="-128"/>
        </a:defRPr>
      </a:lvl2pPr>
      <a:lvl3pPr algn="ctr" rtl="0" eaLnBrk="0" fontAlgn="base" hangingPunct="0">
        <a:spcBef>
          <a:spcPct val="0"/>
        </a:spcBef>
        <a:spcAft>
          <a:spcPct val="0"/>
        </a:spcAft>
        <a:defRPr sz="4400">
          <a:solidFill>
            <a:schemeClr val="tx2"/>
          </a:solidFill>
          <a:latin typeface="Arial" charset="0"/>
          <a:ea typeface="ＭＳ Ｐゴシック" pitchFamily="-32" charset="-128"/>
        </a:defRPr>
      </a:lvl3pPr>
      <a:lvl4pPr algn="ctr" rtl="0" eaLnBrk="0" fontAlgn="base" hangingPunct="0">
        <a:spcBef>
          <a:spcPct val="0"/>
        </a:spcBef>
        <a:spcAft>
          <a:spcPct val="0"/>
        </a:spcAft>
        <a:defRPr sz="4400">
          <a:solidFill>
            <a:schemeClr val="tx2"/>
          </a:solidFill>
          <a:latin typeface="Arial" charset="0"/>
          <a:ea typeface="ＭＳ Ｐゴシック" pitchFamily="-32" charset="-128"/>
        </a:defRPr>
      </a:lvl4pPr>
      <a:lvl5pPr algn="ctr" rtl="0" eaLnBrk="0" fontAlgn="base" hangingPunct="0">
        <a:spcBef>
          <a:spcPct val="0"/>
        </a:spcBef>
        <a:spcAft>
          <a:spcPct val="0"/>
        </a:spcAft>
        <a:defRPr sz="4400">
          <a:solidFill>
            <a:schemeClr val="tx2"/>
          </a:solidFill>
          <a:latin typeface="Arial" charset="0"/>
          <a:ea typeface="ＭＳ Ｐゴシック" pitchFamily="-32" charset="-128"/>
        </a:defRPr>
      </a:lvl5pPr>
      <a:lvl6pPr marL="457200" algn="ctr" rtl="0" fontAlgn="base">
        <a:spcBef>
          <a:spcPct val="0"/>
        </a:spcBef>
        <a:spcAft>
          <a:spcPct val="0"/>
        </a:spcAft>
        <a:defRPr sz="4400">
          <a:solidFill>
            <a:schemeClr val="tx2"/>
          </a:solidFill>
          <a:latin typeface="Arial" charset="0"/>
          <a:ea typeface="ＭＳ Ｐゴシック" pitchFamily="-32" charset="-128"/>
        </a:defRPr>
      </a:lvl6pPr>
      <a:lvl7pPr marL="914400" algn="ctr" rtl="0" fontAlgn="base">
        <a:spcBef>
          <a:spcPct val="0"/>
        </a:spcBef>
        <a:spcAft>
          <a:spcPct val="0"/>
        </a:spcAft>
        <a:defRPr sz="4400">
          <a:solidFill>
            <a:schemeClr val="tx2"/>
          </a:solidFill>
          <a:latin typeface="Arial" charset="0"/>
          <a:ea typeface="ＭＳ Ｐゴシック" pitchFamily="-32" charset="-128"/>
        </a:defRPr>
      </a:lvl7pPr>
      <a:lvl8pPr marL="1371600" algn="ctr" rtl="0" fontAlgn="base">
        <a:spcBef>
          <a:spcPct val="0"/>
        </a:spcBef>
        <a:spcAft>
          <a:spcPct val="0"/>
        </a:spcAft>
        <a:defRPr sz="4400">
          <a:solidFill>
            <a:schemeClr val="tx2"/>
          </a:solidFill>
          <a:latin typeface="Arial" charset="0"/>
          <a:ea typeface="ＭＳ Ｐゴシック" pitchFamily="-32" charset="-128"/>
        </a:defRPr>
      </a:lvl8pPr>
      <a:lvl9pPr marL="1828800" algn="ctr" rtl="0" fontAlgn="base">
        <a:spcBef>
          <a:spcPct val="0"/>
        </a:spcBef>
        <a:spcAft>
          <a:spcPct val="0"/>
        </a:spcAft>
        <a:defRPr sz="4400">
          <a:solidFill>
            <a:schemeClr val="tx2"/>
          </a:solidFill>
          <a:latin typeface="Arial" charset="0"/>
          <a:ea typeface="ＭＳ Ｐゴシック" pitchFamily="-32"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7.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jpeg"/><Relationship Id="rId4" Type="http://schemas.openxmlformats.org/officeDocument/2006/relationships/oleObject" Target="../embeddings/oleObject3.bin"/></Relationships>
</file>

<file path=ppt/slides/_rels/slide4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48.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oleObject" Target="../embeddings/oleObject5.bin"/><Relationship Id="rId9" Type="http://schemas.openxmlformats.org/officeDocument/2006/relationships/oleObject" Target="../embeddings/oleObject8.bin"/></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slide" Target="slide53.xml"/><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457200" y="762000"/>
            <a:ext cx="8229600" cy="1143000"/>
          </a:xfrm>
          <a:noFill/>
          <a:ln>
            <a:miter lim="800000"/>
            <a:headEnd/>
            <a:tailEnd/>
          </a:ln>
        </p:spPr>
        <p:txBody>
          <a:bodyPr vert="horz" wrap="square" lIns="82918" tIns="41459" rIns="82918" bIns="41459" numCol="1" anchor="t" anchorCtr="0" compatLnSpc="1">
            <a:prstTxWarp prst="textNoShape">
              <a:avLst/>
            </a:prstTxWarp>
          </a:bodyPr>
          <a:lstStyle/>
          <a:p>
            <a:pPr eaLnBrk="1" hangingPunct="1"/>
            <a:r>
              <a:rPr lang="en-US" sz="1800" b="1" smtClean="0"/>
              <a:t>This material has been created and distributed for the purpose of education and to encourage best practices of the HVAC industry. The integrity of the industry we share is the responsibility of every one working in it, including its educators, to uphold the faith of the consumers who put their trust in us as professionals.</a:t>
            </a:r>
          </a:p>
        </p:txBody>
      </p:sp>
      <p:sp>
        <p:nvSpPr>
          <p:cNvPr id="27651" name="Rectangle 3"/>
          <p:cNvSpPr>
            <a:spLocks noGrp="1" noChangeArrowheads="1"/>
          </p:cNvSpPr>
          <p:nvPr>
            <p:ph type="body" idx="1"/>
          </p:nvPr>
        </p:nvSpPr>
        <p:spPr>
          <a:xfrm>
            <a:off x="381000" y="2286000"/>
            <a:ext cx="8229600" cy="4003675"/>
          </a:xfrm>
        </p:spPr>
        <p:txBody>
          <a:bodyPr lIns="82918" tIns="41459" rIns="82918" bIns="41459"/>
          <a:lstStyle/>
          <a:p>
            <a:pPr eaLnBrk="1" hangingPunct="1">
              <a:lnSpc>
                <a:spcPct val="90000"/>
              </a:lnSpc>
            </a:pPr>
            <a:r>
              <a:rPr lang="en-US" sz="1800" smtClean="0"/>
              <a:t>The text and images in this power point are not to be modified without express written permission of Genteq™. This power point as a whole may be used, but not sold, for educational purposes. This power point as a whole may be included in the bulk of other educational power point presentations.</a:t>
            </a:r>
          </a:p>
          <a:p>
            <a:pPr eaLnBrk="1" hangingPunct="1">
              <a:lnSpc>
                <a:spcPct val="90000"/>
              </a:lnSpc>
              <a:buFontTx/>
              <a:buNone/>
            </a:pPr>
            <a:endParaRPr lang="en-US" sz="1800" smtClean="0"/>
          </a:p>
          <a:p>
            <a:pPr eaLnBrk="1" hangingPunct="1">
              <a:lnSpc>
                <a:spcPct val="90000"/>
              </a:lnSpc>
            </a:pPr>
            <a:r>
              <a:rPr lang="en-US" sz="1800" smtClean="0"/>
              <a:t>Portions of this Power Point including text in the form of sentences and/or paragraphs as written, and/or images may be used in the bulk of educational material without modification. All material including images used for this purpose must be accompanied by or noted in the footer of the slide or slides the material appears in with “Courtesy of Genteq™” in Arial font as it appears here. </a:t>
            </a:r>
          </a:p>
          <a:p>
            <a:pPr eaLnBrk="1" hangingPunct="1">
              <a:lnSpc>
                <a:spcPct val="90000"/>
              </a:lnSpc>
            </a:pPr>
            <a:endParaRPr lang="en-US" sz="2200" b="1" smtClean="0"/>
          </a:p>
          <a:p>
            <a:pPr eaLnBrk="1" hangingPunct="1">
              <a:lnSpc>
                <a:spcPct val="90000"/>
              </a:lnSpc>
            </a:pPr>
            <a:r>
              <a:rPr lang="en-US" sz="2200" b="1" smtClean="0"/>
              <a:t>This slide is hidden. It will not show up during presentation.</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0" y="0"/>
            <a:ext cx="8686800" cy="1143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Overview of ECM Technology</a:t>
            </a:r>
          </a:p>
        </p:txBody>
      </p:sp>
      <p:sp>
        <p:nvSpPr>
          <p:cNvPr id="46083" name="Rectangle 3"/>
          <p:cNvSpPr>
            <a:spLocks noGrp="1" noChangeArrowheads="1"/>
          </p:cNvSpPr>
          <p:nvPr>
            <p:ph type="body" idx="1"/>
          </p:nvPr>
        </p:nvSpPr>
        <p:spPr>
          <a:xfrm>
            <a:off x="447675" y="1250950"/>
            <a:ext cx="8228013" cy="4527550"/>
          </a:xfrm>
        </p:spPr>
        <p:txBody>
          <a:bodyPr lIns="82918" tIns="41459" rIns="82918" bIns="41459"/>
          <a:lstStyle/>
          <a:p>
            <a:pPr eaLnBrk="1" hangingPunct="1"/>
            <a:r>
              <a:rPr lang="en-US" sz="2500" smtClean="0"/>
              <a:t>The Motor Control</a:t>
            </a:r>
          </a:p>
          <a:p>
            <a:pPr lvl="1" eaLnBrk="1" hangingPunct="1"/>
            <a:r>
              <a:rPr lang="en-US" sz="2200" smtClean="0"/>
              <a:t>Connected to single phase (1</a:t>
            </a:r>
            <a:r>
              <a:rPr lang="en-US" sz="2200" smtClean="0">
                <a:cs typeface="Arial" charset="0"/>
              </a:rPr>
              <a:t>Ø) 120, 240 or 460vac 50 or 60 cycle power (Hz)</a:t>
            </a:r>
          </a:p>
          <a:p>
            <a:pPr lvl="1" eaLnBrk="1" hangingPunct="1"/>
            <a:r>
              <a:rPr lang="en-US" sz="2200" smtClean="0">
                <a:cs typeface="Arial" charset="0"/>
              </a:rPr>
              <a:t>AC power is converted to DC power to operate the electronics</a:t>
            </a:r>
          </a:p>
          <a:p>
            <a:pPr lvl="1" eaLnBrk="1" hangingPunct="1"/>
            <a:r>
              <a:rPr lang="en-US" sz="2200" smtClean="0">
                <a:cs typeface="Arial" charset="0"/>
              </a:rPr>
              <a:t>DC power is converted to a three phase (3Ø) signal to drive motor</a:t>
            </a:r>
          </a:p>
          <a:p>
            <a:pPr lvl="1" eaLnBrk="1" hangingPunct="1"/>
            <a:r>
              <a:rPr lang="en-US" sz="2200" smtClean="0">
                <a:cs typeface="Arial" charset="0"/>
              </a:rPr>
              <a:t>Microprocessor controls frequency (RPM) and torque (power) delivered to motor.</a:t>
            </a:r>
          </a:p>
          <a:p>
            <a:pPr lvl="1" eaLnBrk="1" hangingPunct="1">
              <a:buFontTx/>
              <a:buNone/>
            </a:pPr>
            <a:endParaRPr lang="en-US" sz="2200" smtClean="0">
              <a:cs typeface="Arial" charset="0"/>
            </a:endParaRPr>
          </a:p>
        </p:txBody>
      </p:sp>
      <p:pic>
        <p:nvPicPr>
          <p:cNvPr id="46084" name="Picture 5" descr="P1200051croppedonwhite"/>
          <p:cNvPicPr>
            <a:picLocks noChangeAspect="1" noChangeArrowheads="1"/>
          </p:cNvPicPr>
          <p:nvPr/>
        </p:nvPicPr>
        <p:blipFill>
          <a:blip r:embed="rId3" cstate="print"/>
          <a:srcRect l="3822" t="12665" r="4431" b="5917"/>
          <a:stretch>
            <a:fillRect/>
          </a:stretch>
        </p:blipFill>
        <p:spPr bwMode="auto">
          <a:xfrm>
            <a:off x="3103563" y="4586288"/>
            <a:ext cx="3635375" cy="1749425"/>
          </a:xfrm>
          <a:prstGeom prst="rect">
            <a:avLst/>
          </a:prstGeom>
          <a:noFill/>
          <a:ln w="9525">
            <a:noFill/>
            <a:miter lim="800000"/>
            <a:headEnd/>
            <a:tailEnd/>
          </a:ln>
        </p:spPr>
      </p:pic>
      <p:sp>
        <p:nvSpPr>
          <p:cNvPr id="46085" name="AutoShape 7"/>
          <p:cNvSpPr>
            <a:spLocks/>
          </p:cNvSpPr>
          <p:nvPr/>
        </p:nvSpPr>
        <p:spPr bwMode="auto">
          <a:xfrm>
            <a:off x="1216025" y="5130800"/>
            <a:ext cx="1328738" cy="679450"/>
          </a:xfrm>
          <a:prstGeom prst="borderCallout2">
            <a:avLst>
              <a:gd name="adj1" fmla="val 15000"/>
              <a:gd name="adj2" fmla="val 105264"/>
              <a:gd name="adj3" fmla="val 15000"/>
              <a:gd name="adj4" fmla="val 116884"/>
              <a:gd name="adj5" fmla="val -10000"/>
              <a:gd name="adj6" fmla="val 158662"/>
            </a:avLst>
          </a:prstGeom>
          <a:noFill/>
          <a:ln w="38100">
            <a:solidFill>
              <a:schemeClr val="tx1"/>
            </a:solidFill>
            <a:miter lim="800000"/>
            <a:headEnd/>
            <a:tailEnd/>
          </a:ln>
        </p:spPr>
        <p:txBody>
          <a:bodyPr lIns="82918" tIns="41459" rIns="82918" bIns="41459"/>
          <a:lstStyle/>
          <a:p>
            <a:pPr algn="ctr"/>
            <a:r>
              <a:rPr lang="en-US" sz="1800" b="1">
                <a:latin typeface="Arial" charset="0"/>
              </a:rPr>
              <a:t>Motor</a:t>
            </a:r>
          </a:p>
          <a:p>
            <a:pPr algn="ctr"/>
            <a:r>
              <a:rPr lang="en-US" sz="1800" b="1">
                <a:latin typeface="Arial" charset="0"/>
              </a:rPr>
              <a:t>Control</a:t>
            </a:r>
          </a:p>
        </p:txBody>
      </p:sp>
      <p:sp>
        <p:nvSpPr>
          <p:cNvPr id="46086" name="AutoShape 8"/>
          <p:cNvSpPr>
            <a:spLocks/>
          </p:cNvSpPr>
          <p:nvPr/>
        </p:nvSpPr>
        <p:spPr bwMode="auto">
          <a:xfrm>
            <a:off x="7299325" y="5062538"/>
            <a:ext cx="1606550" cy="747712"/>
          </a:xfrm>
          <a:prstGeom prst="borderCallout2">
            <a:avLst>
              <a:gd name="adj1" fmla="val 10713"/>
              <a:gd name="adj2" fmla="val -4347"/>
              <a:gd name="adj3" fmla="val 10713"/>
              <a:gd name="adj4" fmla="val -25542"/>
              <a:gd name="adj5" fmla="val 55356"/>
              <a:gd name="adj6" fmla="val -102630"/>
            </a:avLst>
          </a:prstGeom>
          <a:noFill/>
          <a:ln w="38100">
            <a:solidFill>
              <a:schemeClr val="tx1"/>
            </a:solidFill>
            <a:miter lim="800000"/>
            <a:headEnd/>
            <a:tailEnd/>
          </a:ln>
        </p:spPr>
        <p:txBody>
          <a:bodyPr lIns="82918" tIns="41459" rIns="82918" bIns="41459"/>
          <a:lstStyle/>
          <a:p>
            <a:pPr algn="ctr"/>
            <a:r>
              <a:rPr lang="en-US" sz="1800" b="1">
                <a:latin typeface="Arial" charset="0"/>
              </a:rPr>
              <a:t>Permanent magnet rotor</a:t>
            </a:r>
          </a:p>
        </p:txBody>
      </p:sp>
      <p:sp>
        <p:nvSpPr>
          <p:cNvPr id="46087" name="AutoShape 8"/>
          <p:cNvSpPr>
            <a:spLocks/>
          </p:cNvSpPr>
          <p:nvPr/>
        </p:nvSpPr>
        <p:spPr bwMode="auto">
          <a:xfrm>
            <a:off x="5761038" y="4586288"/>
            <a:ext cx="908050" cy="407987"/>
          </a:xfrm>
          <a:prstGeom prst="borderCallout2">
            <a:avLst>
              <a:gd name="adj1" fmla="val 10713"/>
              <a:gd name="adj2" fmla="val -4347"/>
              <a:gd name="adj3" fmla="val 10713"/>
              <a:gd name="adj4" fmla="val -25542"/>
              <a:gd name="adj5" fmla="val 55356"/>
              <a:gd name="adj6" fmla="val -102630"/>
            </a:avLst>
          </a:prstGeom>
          <a:noFill/>
          <a:ln w="38100">
            <a:solidFill>
              <a:schemeClr val="tx1"/>
            </a:solidFill>
            <a:miter lim="800000"/>
            <a:headEnd/>
            <a:tailEnd/>
          </a:ln>
        </p:spPr>
        <p:txBody>
          <a:bodyPr lIns="82918" tIns="41459" rIns="82918" bIns="41459"/>
          <a:lstStyle/>
          <a:p>
            <a:r>
              <a:rPr lang="en-US" sz="1800" b="1">
                <a:latin typeface="Arial" charset="0"/>
              </a:rPr>
              <a:t>Motor</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Eon.jpg"/>
          <p:cNvPicPr>
            <a:picLocks noChangeAspect="1"/>
          </p:cNvPicPr>
          <p:nvPr/>
        </p:nvPicPr>
        <p:blipFill>
          <a:blip r:embed="rId3" cstate="print"/>
          <a:srcRect l="13857" r="6778" b="24080"/>
          <a:stretch>
            <a:fillRect/>
          </a:stretch>
        </p:blipFill>
        <p:spPr bwMode="auto">
          <a:xfrm>
            <a:off x="76200" y="5029200"/>
            <a:ext cx="2315674" cy="1600200"/>
          </a:xfrm>
          <a:prstGeom prst="rect">
            <a:avLst/>
          </a:prstGeom>
          <a:noFill/>
          <a:ln w="9525">
            <a:noFill/>
            <a:miter lim="800000"/>
            <a:headEnd/>
            <a:tailEnd/>
          </a:ln>
        </p:spPr>
      </p:pic>
      <p:sp>
        <p:nvSpPr>
          <p:cNvPr id="67586" name="Rectangle 3"/>
          <p:cNvSpPr>
            <a:spLocks noGrp="1" noChangeArrowheads="1"/>
          </p:cNvSpPr>
          <p:nvPr>
            <p:ph type="body" idx="1"/>
          </p:nvPr>
        </p:nvSpPr>
        <p:spPr>
          <a:xfrm>
            <a:off x="534987" y="1060450"/>
            <a:ext cx="8228013" cy="5035550"/>
          </a:xfrm>
        </p:spPr>
        <p:txBody>
          <a:bodyPr lIns="82918" tIns="41459" rIns="82918" bIns="41459"/>
          <a:lstStyle/>
          <a:p>
            <a:pPr eaLnBrk="1" hangingPunct="1">
              <a:buFontTx/>
              <a:buNone/>
            </a:pPr>
            <a:r>
              <a:rPr lang="en-US" sz="2500" b="1" dirty="0" smtClean="0"/>
              <a:t>Operation</a:t>
            </a:r>
          </a:p>
          <a:p>
            <a:pPr eaLnBrk="1" hangingPunct="1"/>
            <a:r>
              <a:rPr lang="en-US" sz="2500" dirty="0" smtClean="0"/>
              <a:t>Motor control monitors speed and torque delivered to the motor</a:t>
            </a:r>
          </a:p>
          <a:p>
            <a:pPr lvl="1" eaLnBrk="1" hangingPunct="1"/>
            <a:r>
              <a:rPr lang="en-US" sz="2200" dirty="0" smtClean="0"/>
              <a:t>Torque and speed can be increased or decreased to maintain airflow automatically</a:t>
            </a:r>
          </a:p>
          <a:p>
            <a:pPr lvl="2" eaLnBrk="1" hangingPunct="1"/>
            <a:r>
              <a:rPr lang="en-US" sz="1800" dirty="0" smtClean="0"/>
              <a:t>Increased external static pressure = more energy to maintain airflow and potentially increased system air noise</a:t>
            </a:r>
          </a:p>
          <a:p>
            <a:pPr lvl="2" eaLnBrk="1" hangingPunct="1"/>
            <a:r>
              <a:rPr lang="en-US" sz="1800" dirty="0" smtClean="0"/>
              <a:t>Decreased external static pressure = less energy to maintain airflow and decreased system air noise</a:t>
            </a:r>
          </a:p>
          <a:p>
            <a:pPr lvl="2" eaLnBrk="1" hangingPunct="1"/>
            <a:r>
              <a:rPr lang="en-US" sz="1800" dirty="0" smtClean="0"/>
              <a:t>Motor has a programmed limit due to energy (current) used to maintain airflow at high external static pressures</a:t>
            </a:r>
          </a:p>
          <a:p>
            <a:pPr lvl="3" eaLnBrk="1" hangingPunct="1"/>
            <a:r>
              <a:rPr lang="en-US" sz="1600" dirty="0" smtClean="0"/>
              <a:t>If system exceeds HVAC OEM recommended maximum total external static pressure, airflow may not be maintained</a:t>
            </a:r>
          </a:p>
          <a:p>
            <a:pPr lvl="3" eaLnBrk="1" hangingPunct="1"/>
            <a:r>
              <a:rPr lang="en-US" sz="1600" dirty="0" smtClean="0"/>
              <a:t>Motor will deliver as much air as possible without causing damage</a:t>
            </a:r>
          </a:p>
        </p:txBody>
      </p:sp>
      <p:sp>
        <p:nvSpPr>
          <p:cNvPr id="3" name="Rectangle 2"/>
          <p:cNvSpPr txBox="1">
            <a:spLocks noChangeArrowheads="1"/>
          </p:cNvSpPr>
          <p:nvPr/>
        </p:nvSpPr>
        <p:spPr bwMode="auto">
          <a:xfrm>
            <a:off x="0" y="0"/>
            <a:ext cx="8991600" cy="762000"/>
          </a:xfrm>
          <a:prstGeom prst="rect">
            <a:avLst/>
          </a:prstGeom>
          <a:noFill/>
          <a:ln>
            <a:miter lim="800000"/>
            <a:headEnd/>
            <a:tailEnd/>
          </a:ln>
        </p:spPr>
        <p:txBody>
          <a:bodyPr lIns="82918" tIns="41459" rIns="82918" bIns="41459"/>
          <a:lstStyle/>
          <a:p>
            <a:pPr defTabSz="914112">
              <a:defRPr/>
            </a:pPr>
            <a:r>
              <a:rPr lang="en-US" sz="4400" b="1" kern="0" dirty="0">
                <a:solidFill>
                  <a:schemeClr val="bg1"/>
                </a:solidFill>
                <a:latin typeface="Arial" charset="0"/>
                <a:ea typeface="+mj-ea"/>
                <a:cs typeface="+mj-cs"/>
              </a:rPr>
              <a:t>Constant Airflow ECM</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body" idx="1"/>
          </p:nvPr>
        </p:nvSpPr>
        <p:spPr>
          <a:xfrm>
            <a:off x="447675" y="1250950"/>
            <a:ext cx="8228013" cy="5035550"/>
          </a:xfrm>
        </p:spPr>
        <p:txBody>
          <a:bodyPr lIns="82918" tIns="41459" rIns="82918" bIns="41459"/>
          <a:lstStyle/>
          <a:p>
            <a:pPr eaLnBrk="1" hangingPunct="1">
              <a:buFontTx/>
              <a:buNone/>
            </a:pPr>
            <a:r>
              <a:rPr lang="en-US" sz="2500" b="1" dirty="0" smtClean="0"/>
              <a:t>Definition</a:t>
            </a:r>
            <a:endParaRPr lang="en-US" sz="2500" b="1" dirty="0" smtClean="0"/>
          </a:p>
          <a:p>
            <a:pPr eaLnBrk="1" hangingPunct="1"/>
            <a:r>
              <a:rPr lang="en-US" sz="2500" dirty="0" smtClean="0"/>
              <a:t>Constant Airflow</a:t>
            </a:r>
          </a:p>
          <a:p>
            <a:pPr lvl="1" eaLnBrk="1" hangingPunct="1"/>
            <a:r>
              <a:rPr lang="en-US" sz="2200" dirty="0" smtClean="0"/>
              <a:t>Maintained during changes in external static pressure</a:t>
            </a:r>
          </a:p>
          <a:p>
            <a:pPr eaLnBrk="1" hangingPunct="1"/>
            <a:r>
              <a:rPr lang="en-US" sz="2500" dirty="0" smtClean="0"/>
              <a:t>External Static Pressure (ESP) – resistance to air movement</a:t>
            </a:r>
          </a:p>
          <a:p>
            <a:pPr lvl="1" eaLnBrk="1" hangingPunct="1"/>
            <a:r>
              <a:rPr lang="en-US" sz="2200" dirty="0" smtClean="0"/>
              <a:t>Undersized, poorly constructed or dirty ductwork</a:t>
            </a:r>
          </a:p>
          <a:p>
            <a:pPr lvl="1" eaLnBrk="1" hangingPunct="1"/>
            <a:r>
              <a:rPr lang="en-US" sz="2200" dirty="0" smtClean="0"/>
              <a:t>Dirt build up on air distribution system components</a:t>
            </a:r>
          </a:p>
          <a:p>
            <a:pPr eaLnBrk="1" hangingPunct="1"/>
            <a:r>
              <a:rPr lang="en-US" sz="2500" dirty="0" smtClean="0"/>
              <a:t>Airflow is maintained in all situations within limits of HVAC OEM programming and design</a:t>
            </a:r>
          </a:p>
          <a:p>
            <a:pPr lvl="1" eaLnBrk="1" hangingPunct="1"/>
            <a:r>
              <a:rPr lang="en-US" sz="2200" dirty="0" smtClean="0"/>
              <a:t>PSC motors produce less airflow when ESP increases</a:t>
            </a:r>
          </a:p>
          <a:p>
            <a:pPr eaLnBrk="1" hangingPunct="1"/>
            <a:endParaRPr lang="en-US" sz="2500" dirty="0" smtClean="0"/>
          </a:p>
        </p:txBody>
      </p:sp>
      <p:sp>
        <p:nvSpPr>
          <p:cNvPr id="3" name="Rectangle 2"/>
          <p:cNvSpPr txBox="1">
            <a:spLocks noChangeArrowheads="1"/>
          </p:cNvSpPr>
          <p:nvPr/>
        </p:nvSpPr>
        <p:spPr bwMode="auto">
          <a:xfrm>
            <a:off x="0" y="0"/>
            <a:ext cx="8991600" cy="762000"/>
          </a:xfrm>
          <a:prstGeom prst="rect">
            <a:avLst/>
          </a:prstGeom>
          <a:noFill/>
          <a:ln>
            <a:miter lim="800000"/>
            <a:headEnd/>
            <a:tailEnd/>
          </a:ln>
        </p:spPr>
        <p:txBody>
          <a:bodyPr lIns="82918" tIns="41459" rIns="82918" bIns="41459"/>
          <a:lstStyle/>
          <a:p>
            <a:pPr defTabSz="914112">
              <a:defRPr/>
            </a:pPr>
            <a:r>
              <a:rPr lang="en-US" sz="4400" b="1" kern="0" dirty="0">
                <a:solidFill>
                  <a:schemeClr val="bg1"/>
                </a:solidFill>
                <a:latin typeface="Arial" charset="0"/>
                <a:ea typeface="+mj-ea"/>
                <a:cs typeface="+mj-cs"/>
              </a:rPr>
              <a:t>Constant Airflow ECM</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VS-PSC chart1"/>
          <p:cNvPicPr>
            <a:picLocks noChangeAspect="1" noChangeArrowheads="1"/>
          </p:cNvPicPr>
          <p:nvPr/>
        </p:nvPicPr>
        <p:blipFill>
          <a:blip r:embed="rId3" cstate="print"/>
          <a:srcRect/>
          <a:stretch>
            <a:fillRect/>
          </a:stretch>
        </p:blipFill>
        <p:spPr bwMode="auto">
          <a:xfrm>
            <a:off x="447675" y="1116013"/>
            <a:ext cx="7899400" cy="5026025"/>
          </a:xfrm>
          <a:prstGeom prst="rect">
            <a:avLst/>
          </a:prstGeom>
          <a:noFill/>
          <a:ln w="9525">
            <a:noFill/>
            <a:miter lim="800000"/>
            <a:headEnd/>
            <a:tailEnd/>
          </a:ln>
        </p:spPr>
      </p:pic>
      <p:sp>
        <p:nvSpPr>
          <p:cNvPr id="3" name="Rectangle 2"/>
          <p:cNvSpPr txBox="1">
            <a:spLocks noChangeArrowheads="1"/>
          </p:cNvSpPr>
          <p:nvPr/>
        </p:nvSpPr>
        <p:spPr bwMode="auto">
          <a:xfrm>
            <a:off x="0" y="0"/>
            <a:ext cx="8991600" cy="762000"/>
          </a:xfrm>
          <a:prstGeom prst="rect">
            <a:avLst/>
          </a:prstGeom>
          <a:noFill/>
          <a:ln>
            <a:miter lim="800000"/>
            <a:headEnd/>
            <a:tailEnd/>
          </a:ln>
        </p:spPr>
        <p:txBody>
          <a:bodyPr lIns="82918" tIns="41459" rIns="82918" bIns="41459"/>
          <a:lstStyle/>
          <a:p>
            <a:pPr defTabSz="914112">
              <a:defRPr/>
            </a:pPr>
            <a:r>
              <a:rPr lang="en-US" sz="4400" b="1" kern="0" dirty="0">
                <a:solidFill>
                  <a:schemeClr val="bg1"/>
                </a:solidFill>
                <a:latin typeface="Arial" charset="0"/>
                <a:ea typeface="+mj-ea"/>
                <a:cs typeface="+mj-cs"/>
              </a:rPr>
              <a:t>Constant Airflow ECM</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body" idx="1"/>
          </p:nvPr>
        </p:nvSpPr>
        <p:spPr>
          <a:xfrm>
            <a:off x="447675" y="1250950"/>
            <a:ext cx="8228013" cy="5035550"/>
          </a:xfrm>
        </p:spPr>
        <p:txBody>
          <a:bodyPr lIns="82918" tIns="41459" rIns="82918" bIns="41459"/>
          <a:lstStyle/>
          <a:p>
            <a:pPr eaLnBrk="1" hangingPunct="1">
              <a:buFontTx/>
              <a:buNone/>
            </a:pPr>
            <a:r>
              <a:rPr lang="en-US" sz="2500" b="1" smtClean="0"/>
              <a:t>Benefits</a:t>
            </a:r>
          </a:p>
          <a:p>
            <a:pPr eaLnBrk="1" hangingPunct="1"/>
            <a:r>
              <a:rPr lang="en-US" sz="2500" smtClean="0"/>
              <a:t>When set up correctly benefits include:</a:t>
            </a:r>
          </a:p>
          <a:p>
            <a:pPr lvl="1" eaLnBrk="1" hangingPunct="1"/>
            <a:r>
              <a:rPr lang="en-US" sz="2200" smtClean="0"/>
              <a:t>Energy Savings</a:t>
            </a:r>
          </a:p>
          <a:p>
            <a:pPr lvl="1" eaLnBrk="1" hangingPunct="1"/>
            <a:r>
              <a:rPr lang="en-US" sz="2200" smtClean="0"/>
              <a:t>Improved outlet air temperature for each system demand</a:t>
            </a:r>
          </a:p>
          <a:p>
            <a:pPr lvl="1" eaLnBrk="1" hangingPunct="1"/>
            <a:r>
              <a:rPr lang="en-US" sz="2200" smtClean="0"/>
              <a:t>Improved humidity control</a:t>
            </a:r>
          </a:p>
          <a:p>
            <a:pPr lvl="1" eaLnBrk="1" hangingPunct="1"/>
            <a:r>
              <a:rPr lang="en-US" sz="2200" smtClean="0"/>
              <a:t>Improved system capacity</a:t>
            </a:r>
          </a:p>
          <a:p>
            <a:pPr lvl="1" eaLnBrk="1" hangingPunct="1"/>
            <a:r>
              <a:rPr lang="en-US" sz="2200" smtClean="0"/>
              <a:t>Reduced space temperature swings</a:t>
            </a:r>
          </a:p>
          <a:p>
            <a:pPr lvl="1" eaLnBrk="1" hangingPunct="1"/>
            <a:r>
              <a:rPr lang="en-US" sz="2200" smtClean="0"/>
              <a:t>Reduced air noise, soft start/stop, gradual airflow change between demands, delays and/or profiles</a:t>
            </a:r>
          </a:p>
          <a:p>
            <a:pPr lvl="1" eaLnBrk="1" hangingPunct="1"/>
            <a:r>
              <a:rPr lang="en-US" sz="2200" smtClean="0"/>
              <a:t>Reduced continuous fan air noise, increased energy savings</a:t>
            </a:r>
          </a:p>
          <a:p>
            <a:pPr lvl="1" eaLnBrk="1" hangingPunct="1"/>
            <a:r>
              <a:rPr lang="en-US" sz="2200" smtClean="0"/>
              <a:t>Reduced repairs associated with continuous low airflow operation</a:t>
            </a:r>
          </a:p>
          <a:p>
            <a:pPr eaLnBrk="1" hangingPunct="1"/>
            <a:endParaRPr lang="en-US" sz="2500" smtClean="0"/>
          </a:p>
        </p:txBody>
      </p:sp>
      <p:sp>
        <p:nvSpPr>
          <p:cNvPr id="3" name="Rectangle 2"/>
          <p:cNvSpPr txBox="1">
            <a:spLocks noChangeArrowheads="1"/>
          </p:cNvSpPr>
          <p:nvPr/>
        </p:nvSpPr>
        <p:spPr bwMode="auto">
          <a:xfrm>
            <a:off x="0" y="0"/>
            <a:ext cx="8991600" cy="762000"/>
          </a:xfrm>
          <a:prstGeom prst="rect">
            <a:avLst/>
          </a:prstGeom>
          <a:noFill/>
          <a:ln>
            <a:miter lim="800000"/>
            <a:headEnd/>
            <a:tailEnd/>
          </a:ln>
        </p:spPr>
        <p:txBody>
          <a:bodyPr lIns="82918" tIns="41459" rIns="82918" bIns="41459"/>
          <a:lstStyle/>
          <a:p>
            <a:pPr defTabSz="914112">
              <a:defRPr/>
            </a:pPr>
            <a:r>
              <a:rPr lang="en-US" sz="4400" b="1" kern="0" dirty="0">
                <a:solidFill>
                  <a:schemeClr val="bg1"/>
                </a:solidFill>
                <a:latin typeface="Arial" charset="0"/>
                <a:ea typeface="+mj-ea"/>
                <a:cs typeface="+mj-cs"/>
              </a:rPr>
              <a:t>Constant Airflow ECM</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body" idx="1"/>
          </p:nvPr>
        </p:nvSpPr>
        <p:spPr>
          <a:xfrm>
            <a:off x="447675" y="1250950"/>
            <a:ext cx="8228013" cy="4527550"/>
          </a:xfrm>
        </p:spPr>
        <p:txBody>
          <a:bodyPr lIns="82918" tIns="41459" rIns="82918" bIns="41459"/>
          <a:lstStyle/>
          <a:p>
            <a:pPr eaLnBrk="1" hangingPunct="1">
              <a:buFontTx/>
              <a:buNone/>
            </a:pPr>
            <a:r>
              <a:rPr lang="en-US" sz="2500" b="1" smtClean="0"/>
              <a:t>Constant Torque (OEM) Indoor Blower Motor</a:t>
            </a:r>
          </a:p>
          <a:p>
            <a:pPr eaLnBrk="1" hangingPunct="1"/>
            <a:endParaRPr lang="en-US" sz="2500" smtClean="0"/>
          </a:p>
          <a:p>
            <a:pPr eaLnBrk="1" hangingPunct="1"/>
            <a:r>
              <a:rPr lang="en-US" sz="2500" smtClean="0"/>
              <a:t>Genteq introduced the Constant Torque motor in 2006</a:t>
            </a:r>
          </a:p>
          <a:p>
            <a:pPr lvl="1" eaLnBrk="1" hangingPunct="1"/>
            <a:r>
              <a:rPr lang="en-US" sz="2200" smtClean="0"/>
              <a:t>Model X13</a:t>
            </a:r>
          </a:p>
          <a:p>
            <a:pPr lvl="1" eaLnBrk="1" hangingPunct="1"/>
            <a:r>
              <a:rPr lang="en-US" sz="2200" smtClean="0"/>
              <a:t>Indoor blower motor </a:t>
            </a:r>
          </a:p>
          <a:p>
            <a:pPr lvl="1" eaLnBrk="1" hangingPunct="1"/>
            <a:r>
              <a:rPr lang="en-US" sz="2200" smtClean="0"/>
              <a:t>Residential &amp; Light Commercial HVAC split system and package systems 5 ton or less in size</a:t>
            </a:r>
          </a:p>
          <a:p>
            <a:pPr lvl="1" eaLnBrk="1" hangingPunct="1"/>
            <a:r>
              <a:rPr lang="en-US" sz="2200" smtClean="0"/>
              <a:t>Define the type and style of ECM programmed functions</a:t>
            </a:r>
          </a:p>
          <a:p>
            <a:pPr lvl="1" eaLnBrk="1" hangingPunct="1"/>
            <a:r>
              <a:rPr lang="en-US" sz="2200" smtClean="0"/>
              <a:t>New tier of ECM indoor motors</a:t>
            </a:r>
          </a:p>
        </p:txBody>
      </p:sp>
      <p:pic>
        <p:nvPicPr>
          <p:cNvPr id="105475" name="Picture 10" descr="ECMx13.jpg"/>
          <p:cNvPicPr>
            <a:picLocks noChangeAspect="1"/>
          </p:cNvPicPr>
          <p:nvPr/>
        </p:nvPicPr>
        <p:blipFill>
          <a:blip r:embed="rId3" cstate="print"/>
          <a:srcRect/>
          <a:stretch>
            <a:fillRect/>
          </a:stretch>
        </p:blipFill>
        <p:spPr bwMode="auto">
          <a:xfrm>
            <a:off x="6705600" y="4800600"/>
            <a:ext cx="2166938" cy="1431925"/>
          </a:xfrm>
          <a:prstGeom prst="rect">
            <a:avLst/>
          </a:prstGeom>
          <a:noFill/>
          <a:ln w="9525">
            <a:noFill/>
            <a:miter lim="800000"/>
            <a:headEnd/>
            <a:tailEnd/>
          </a:ln>
        </p:spPr>
      </p:pic>
      <p:sp>
        <p:nvSpPr>
          <p:cNvPr id="105476" name="Rectangle 2"/>
          <p:cNvSpPr>
            <a:spLocks noGrp="1" noChangeArrowheads="1"/>
          </p:cNvSpPr>
          <p:nvPr>
            <p:ph type="title"/>
          </p:nvPr>
        </p:nvSpPr>
        <p:spPr bwMode="auto">
          <a:xfrm>
            <a:off x="0" y="0"/>
            <a:ext cx="8305800" cy="762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Constant Torque ECM</a:t>
            </a:r>
            <a:endParaRPr lang="en-US" sz="3200" b="1" smtClean="0">
              <a:solidFill>
                <a:schemeClr val="bg1"/>
              </a:solidFill>
            </a:endParaRPr>
          </a:p>
        </p:txBody>
      </p:sp>
      <p:pic>
        <p:nvPicPr>
          <p:cNvPr id="105478" name="Picture 7" descr="ECM X13 Motor"/>
          <p:cNvPicPr>
            <a:picLocks noChangeAspect="1" noChangeArrowheads="1"/>
          </p:cNvPicPr>
          <p:nvPr/>
        </p:nvPicPr>
        <p:blipFill>
          <a:blip r:embed="rId4" cstate="print"/>
          <a:srcRect l="24445" t="66881" r="46667"/>
          <a:stretch>
            <a:fillRect/>
          </a:stretch>
        </p:blipFill>
        <p:spPr bwMode="auto">
          <a:xfrm>
            <a:off x="533400" y="5105400"/>
            <a:ext cx="1371600" cy="13589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noChangeArrowheads="1"/>
          </p:cNvSpPr>
          <p:nvPr>
            <p:ph type="body" idx="1"/>
          </p:nvPr>
        </p:nvSpPr>
        <p:spPr>
          <a:xfrm>
            <a:off x="447675" y="1250950"/>
            <a:ext cx="8696325" cy="4527550"/>
          </a:xfrm>
        </p:spPr>
        <p:txBody>
          <a:bodyPr lIns="82918" tIns="41459" rIns="82918" bIns="41459"/>
          <a:lstStyle/>
          <a:p>
            <a:pPr eaLnBrk="1" hangingPunct="1">
              <a:buFontTx/>
              <a:buNone/>
            </a:pPr>
            <a:r>
              <a:rPr lang="en-US" sz="2500" b="1" smtClean="0"/>
              <a:t>Application</a:t>
            </a:r>
          </a:p>
          <a:p>
            <a:pPr eaLnBrk="1" hangingPunct="1"/>
            <a:r>
              <a:rPr lang="en-US" sz="2500" smtClean="0"/>
              <a:t>Split system air handlers and package systems</a:t>
            </a:r>
          </a:p>
          <a:p>
            <a:pPr lvl="1" eaLnBrk="1" hangingPunct="1"/>
            <a:r>
              <a:rPr lang="en-US" sz="2200" smtClean="0"/>
              <a:t>Single or Two Stage</a:t>
            </a:r>
          </a:p>
          <a:p>
            <a:pPr eaLnBrk="1" hangingPunct="1">
              <a:buFontTx/>
              <a:buNone/>
            </a:pPr>
            <a:endParaRPr lang="en-US" sz="2500" smtClean="0"/>
          </a:p>
          <a:p>
            <a:pPr eaLnBrk="1" hangingPunct="1">
              <a:buFontTx/>
              <a:buNone/>
            </a:pPr>
            <a:r>
              <a:rPr lang="en-US" sz="2500" b="1" smtClean="0"/>
              <a:t>Benefit</a:t>
            </a:r>
          </a:p>
          <a:p>
            <a:pPr eaLnBrk="1" hangingPunct="1"/>
            <a:r>
              <a:rPr lang="en-US" sz="2500" smtClean="0"/>
              <a:t>Torque is maintained if external static pressure changes</a:t>
            </a:r>
          </a:p>
          <a:p>
            <a:pPr lvl="1" eaLnBrk="1" hangingPunct="1"/>
            <a:r>
              <a:rPr lang="en-US" sz="2200" smtClean="0"/>
              <a:t>Better airflow than PSC</a:t>
            </a:r>
          </a:p>
          <a:p>
            <a:pPr lvl="1" eaLnBrk="1" hangingPunct="1"/>
            <a:r>
              <a:rPr lang="en-US" sz="2200" smtClean="0"/>
              <a:t>Better system performance and efficiency than PSC </a:t>
            </a:r>
          </a:p>
          <a:p>
            <a:pPr eaLnBrk="1" hangingPunct="1"/>
            <a:r>
              <a:rPr lang="en-US" sz="2500" smtClean="0"/>
              <a:t>More precise airflow with programmed torque</a:t>
            </a:r>
          </a:p>
          <a:p>
            <a:pPr lvl="1" eaLnBrk="1" hangingPunct="1"/>
            <a:r>
              <a:rPr lang="en-US" sz="2200" smtClean="0"/>
              <a:t>HVAC OEM only programs the tap(s) needed</a:t>
            </a:r>
          </a:p>
          <a:p>
            <a:pPr eaLnBrk="1" hangingPunct="1"/>
            <a:r>
              <a:rPr lang="en-US" sz="2500" smtClean="0"/>
              <a:t>Energy savings of ECM with simplicity of PSC</a:t>
            </a:r>
          </a:p>
        </p:txBody>
      </p:sp>
      <p:pic>
        <p:nvPicPr>
          <p:cNvPr id="110595" name="Picture 6" descr="ECMx13.jpg"/>
          <p:cNvPicPr>
            <a:picLocks noChangeAspect="1"/>
          </p:cNvPicPr>
          <p:nvPr/>
        </p:nvPicPr>
        <p:blipFill>
          <a:blip r:embed="rId3" cstate="print"/>
          <a:srcRect/>
          <a:stretch>
            <a:fillRect/>
          </a:stretch>
        </p:blipFill>
        <p:spPr bwMode="auto">
          <a:xfrm>
            <a:off x="4641850" y="2205038"/>
            <a:ext cx="2057400" cy="1360487"/>
          </a:xfrm>
          <a:prstGeom prst="rect">
            <a:avLst/>
          </a:prstGeom>
          <a:noFill/>
          <a:ln w="9525">
            <a:noFill/>
            <a:miter lim="800000"/>
            <a:headEnd/>
            <a:tailEnd/>
          </a:ln>
        </p:spPr>
      </p:pic>
      <p:sp>
        <p:nvSpPr>
          <p:cNvPr id="110596" name="Rectangle 2"/>
          <p:cNvSpPr>
            <a:spLocks noGrp="1" noChangeArrowheads="1"/>
          </p:cNvSpPr>
          <p:nvPr>
            <p:ph type="title"/>
          </p:nvPr>
        </p:nvSpPr>
        <p:spPr bwMode="auto">
          <a:xfrm>
            <a:off x="0" y="0"/>
            <a:ext cx="8305800" cy="762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Constant Torque ECM</a:t>
            </a:r>
            <a:endParaRPr lang="en-US" sz="3200" b="1" smtClean="0">
              <a:solidFill>
                <a:schemeClr val="bg1"/>
              </a:solidFill>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8" descr="elab_powerpoint_cover"/>
          <p:cNvPicPr>
            <a:picLocks noChangeAspect="1" noChangeArrowheads="1"/>
          </p:cNvPicPr>
          <p:nvPr/>
        </p:nvPicPr>
        <p:blipFill>
          <a:blip r:embed="rId3" cstate="print"/>
          <a:srcRect/>
          <a:stretch>
            <a:fillRect/>
          </a:stretch>
        </p:blipFill>
        <p:spPr bwMode="auto">
          <a:xfrm>
            <a:off x="0" y="0"/>
            <a:ext cx="9145588" cy="6859588"/>
          </a:xfrm>
          <a:prstGeom prst="rect">
            <a:avLst/>
          </a:prstGeom>
          <a:noFill/>
          <a:ln w="9525">
            <a:noFill/>
            <a:miter lim="800000"/>
            <a:headEnd/>
            <a:tailEnd/>
          </a:ln>
        </p:spPr>
      </p:pic>
      <p:sp>
        <p:nvSpPr>
          <p:cNvPr id="135171" name="Text Box 6"/>
          <p:cNvSpPr txBox="1">
            <a:spLocks noChangeArrowheads="1"/>
          </p:cNvSpPr>
          <p:nvPr/>
        </p:nvSpPr>
        <p:spPr bwMode="auto">
          <a:xfrm>
            <a:off x="76200" y="3930650"/>
            <a:ext cx="6324600" cy="646331"/>
          </a:xfrm>
          <a:prstGeom prst="rect">
            <a:avLst/>
          </a:prstGeom>
          <a:noFill/>
          <a:ln w="9525">
            <a:noFill/>
            <a:miter lim="800000"/>
            <a:headEnd/>
            <a:tailEnd/>
          </a:ln>
        </p:spPr>
        <p:txBody>
          <a:bodyPr wrap="square">
            <a:spAutoFit/>
          </a:bodyPr>
          <a:lstStyle/>
          <a:p>
            <a:r>
              <a:rPr lang="en-US" sz="3600" b="1" dirty="0" smtClean="0"/>
              <a:t>Retrofit Motors - Evergreen</a:t>
            </a:r>
            <a:endParaRPr lang="en-US" sz="3600"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type="body" idx="1"/>
          </p:nvPr>
        </p:nvSpPr>
        <p:spPr>
          <a:xfrm>
            <a:off x="457200" y="1295400"/>
            <a:ext cx="8228013" cy="3276600"/>
          </a:xfrm>
        </p:spPr>
        <p:txBody>
          <a:bodyPr lIns="82918" tIns="41459" rIns="82918" bIns="41459"/>
          <a:lstStyle/>
          <a:p>
            <a:pPr eaLnBrk="1" hangingPunct="1">
              <a:buFontTx/>
              <a:buNone/>
            </a:pPr>
            <a:r>
              <a:rPr lang="en-US" sz="2500" b="1" smtClean="0"/>
              <a:t>Constant Torque (Retrofit) Indoor Blower ECM</a:t>
            </a:r>
            <a:endParaRPr lang="en-US" sz="2500" smtClean="0"/>
          </a:p>
          <a:p>
            <a:pPr eaLnBrk="1" hangingPunct="1"/>
            <a:r>
              <a:rPr lang="en-US" sz="2500" smtClean="0"/>
              <a:t>Genteq introduced the Evergreen motor in 2008</a:t>
            </a:r>
            <a:endParaRPr lang="en-US" sz="2200" smtClean="0"/>
          </a:p>
          <a:p>
            <a:pPr lvl="1" eaLnBrk="1" hangingPunct="1"/>
            <a:r>
              <a:rPr lang="en-US" sz="2200" smtClean="0"/>
              <a:t>Indoor blower motor </a:t>
            </a:r>
          </a:p>
          <a:p>
            <a:pPr lvl="1" eaLnBrk="1" hangingPunct="1"/>
            <a:r>
              <a:rPr lang="en-US" sz="2200" smtClean="0"/>
              <a:t>PSC retrofit</a:t>
            </a:r>
          </a:p>
          <a:p>
            <a:pPr lvl="1" eaLnBrk="1" hangingPunct="1"/>
            <a:r>
              <a:rPr lang="en-US" sz="2200" smtClean="0"/>
              <a:t>ECM Technology in first aftermarket application</a:t>
            </a:r>
          </a:p>
          <a:p>
            <a:pPr lvl="1" eaLnBrk="1" hangingPunct="1"/>
            <a:r>
              <a:rPr lang="en-US" sz="2200" smtClean="0"/>
              <a:t>Energy Efficiency &amp; Constant Torque with the simplicity of a PSC</a:t>
            </a:r>
          </a:p>
          <a:p>
            <a:pPr lvl="1" eaLnBrk="1" hangingPunct="1"/>
            <a:r>
              <a:rPr lang="en-US" sz="2200" smtClean="0"/>
              <a:t>Field proven in OEM X13 since 2006</a:t>
            </a:r>
          </a:p>
          <a:p>
            <a:pPr lvl="1" eaLnBrk="1" hangingPunct="1">
              <a:buFontTx/>
              <a:buNone/>
            </a:pPr>
            <a:endParaRPr lang="en-US" sz="2200" smtClean="0"/>
          </a:p>
        </p:txBody>
      </p:sp>
      <p:pic>
        <p:nvPicPr>
          <p:cNvPr id="137219" name="Picture 5" descr="EvergreenVert.jpg"/>
          <p:cNvPicPr>
            <a:picLocks noChangeAspect="1"/>
          </p:cNvPicPr>
          <p:nvPr/>
        </p:nvPicPr>
        <p:blipFill>
          <a:blip r:embed="rId3" cstate="print"/>
          <a:srcRect b="8656"/>
          <a:stretch>
            <a:fillRect/>
          </a:stretch>
        </p:blipFill>
        <p:spPr bwMode="auto">
          <a:xfrm>
            <a:off x="7162800" y="3886200"/>
            <a:ext cx="1981200" cy="2362200"/>
          </a:xfrm>
          <a:prstGeom prst="rect">
            <a:avLst/>
          </a:prstGeom>
          <a:noFill/>
          <a:ln w="9525">
            <a:noFill/>
            <a:miter lim="800000"/>
            <a:headEnd/>
            <a:tailEnd/>
          </a:ln>
        </p:spPr>
      </p:pic>
      <p:pic>
        <p:nvPicPr>
          <p:cNvPr id="137220" name="Picture 10" descr="Evergreen horizontally.jpg"/>
          <p:cNvPicPr>
            <a:picLocks noChangeAspect="1"/>
          </p:cNvPicPr>
          <p:nvPr/>
        </p:nvPicPr>
        <p:blipFill>
          <a:blip r:embed="rId4" cstate="print"/>
          <a:srcRect/>
          <a:stretch>
            <a:fillRect/>
          </a:stretch>
        </p:blipFill>
        <p:spPr bwMode="auto">
          <a:xfrm>
            <a:off x="228600" y="5562600"/>
            <a:ext cx="3044825" cy="660400"/>
          </a:xfrm>
          <a:prstGeom prst="rect">
            <a:avLst/>
          </a:prstGeom>
          <a:noFill/>
          <a:ln w="9525">
            <a:noFill/>
            <a:miter lim="800000"/>
            <a:headEnd/>
            <a:tailEnd/>
          </a:ln>
        </p:spPr>
      </p:pic>
      <p:sp>
        <p:nvSpPr>
          <p:cNvPr id="137221" name="Rectangle 2"/>
          <p:cNvSpPr>
            <a:spLocks noGrp="1" noChangeArrowheads="1"/>
          </p:cNvSpPr>
          <p:nvPr>
            <p:ph type="title"/>
          </p:nvPr>
        </p:nvSpPr>
        <p:spPr bwMode="auto">
          <a:xfrm>
            <a:off x="0" y="0"/>
            <a:ext cx="7086600" cy="762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Constant Torque ECM</a:t>
            </a:r>
            <a:endParaRPr lang="en-US" sz="3200" b="1" smtClean="0">
              <a:solidFill>
                <a:schemeClr val="bg1"/>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3"/>
          <p:cNvSpPr>
            <a:spLocks noGrp="1" noChangeArrowheads="1"/>
          </p:cNvSpPr>
          <p:nvPr>
            <p:ph type="body" idx="1"/>
          </p:nvPr>
        </p:nvSpPr>
        <p:spPr>
          <a:xfrm>
            <a:off x="447675" y="1250950"/>
            <a:ext cx="8228013" cy="4527550"/>
          </a:xfrm>
        </p:spPr>
        <p:txBody>
          <a:bodyPr lIns="82918" tIns="41459" rIns="82918" bIns="41459"/>
          <a:lstStyle/>
          <a:p>
            <a:pPr eaLnBrk="1" hangingPunct="1">
              <a:buFontTx/>
              <a:buNone/>
            </a:pPr>
            <a:r>
              <a:rPr lang="en-US" sz="2500" b="1" dirty="0" smtClean="0"/>
              <a:t>Constant Torque (Retrofit) Indoor Blower ECM</a:t>
            </a:r>
            <a:endParaRPr lang="en-US" sz="2500" dirty="0" smtClean="0"/>
          </a:p>
          <a:p>
            <a:pPr eaLnBrk="1" hangingPunct="1"/>
            <a:r>
              <a:rPr lang="en-US" sz="2500" dirty="0" smtClean="0"/>
              <a:t>Covers all Split and Package Systems </a:t>
            </a:r>
          </a:p>
          <a:p>
            <a:pPr eaLnBrk="1" hangingPunct="1"/>
            <a:r>
              <a:rPr lang="en-US" sz="2500" dirty="0" smtClean="0"/>
              <a:t>4 </a:t>
            </a:r>
            <a:r>
              <a:rPr lang="en-US" sz="2500" dirty="0" smtClean="0"/>
              <a:t>speeds (programmed levels of torque)</a:t>
            </a:r>
          </a:p>
          <a:p>
            <a:pPr lvl="1" eaLnBrk="1" hangingPunct="1"/>
            <a:r>
              <a:rPr lang="en-US" sz="2200" dirty="0" smtClean="0"/>
              <a:t>Constant Torque </a:t>
            </a:r>
          </a:p>
          <a:p>
            <a:pPr lvl="1" eaLnBrk="1" hangingPunct="1"/>
            <a:r>
              <a:rPr lang="en-US" sz="2200" dirty="0" smtClean="0"/>
              <a:t>Optimized constant fan speed</a:t>
            </a:r>
          </a:p>
          <a:p>
            <a:pPr eaLnBrk="1" hangingPunct="1"/>
            <a:r>
              <a:rPr lang="en-US" sz="2500" dirty="0" smtClean="0"/>
              <a:t>Multi-horse </a:t>
            </a:r>
            <a:r>
              <a:rPr lang="en-US" sz="2500" dirty="0" smtClean="0"/>
              <a:t>power, Rotation Sensing, Dual Voltage</a:t>
            </a:r>
            <a:endParaRPr lang="en-US" sz="2200" dirty="0" smtClean="0"/>
          </a:p>
        </p:txBody>
      </p:sp>
      <p:sp>
        <p:nvSpPr>
          <p:cNvPr id="138243" name="Rectangle 2"/>
          <p:cNvSpPr>
            <a:spLocks noGrp="1" noChangeArrowheads="1"/>
          </p:cNvSpPr>
          <p:nvPr>
            <p:ph type="title"/>
          </p:nvPr>
        </p:nvSpPr>
        <p:spPr bwMode="auto">
          <a:xfrm>
            <a:off x="0" y="0"/>
            <a:ext cx="8305800" cy="762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Constant Torque ECM</a:t>
            </a:r>
            <a:endParaRPr lang="en-US" sz="3200" b="1" smtClean="0">
              <a:solidFill>
                <a:schemeClr val="bg1"/>
              </a:solidFill>
            </a:endParaRPr>
          </a:p>
        </p:txBody>
      </p:sp>
      <p:pic>
        <p:nvPicPr>
          <p:cNvPr id="138245" name="Picture 10" descr="Evergreen horizontally.jpg"/>
          <p:cNvPicPr>
            <a:picLocks noChangeAspect="1"/>
          </p:cNvPicPr>
          <p:nvPr/>
        </p:nvPicPr>
        <p:blipFill>
          <a:blip r:embed="rId3" cstate="print"/>
          <a:srcRect/>
          <a:stretch>
            <a:fillRect/>
          </a:stretch>
        </p:blipFill>
        <p:spPr bwMode="auto">
          <a:xfrm>
            <a:off x="228600" y="5562600"/>
            <a:ext cx="3044825" cy="660400"/>
          </a:xfrm>
          <a:prstGeom prst="rect">
            <a:avLst/>
          </a:prstGeom>
          <a:noFill/>
          <a:ln w="9525">
            <a:noFill/>
            <a:miter lim="800000"/>
            <a:headEnd/>
            <a:tailEnd/>
          </a:ln>
        </p:spPr>
      </p:pic>
      <p:pic>
        <p:nvPicPr>
          <p:cNvPr id="138246" name="Picture 6" descr="EvergreenVert.jpg"/>
          <p:cNvPicPr>
            <a:picLocks noChangeAspect="1"/>
          </p:cNvPicPr>
          <p:nvPr/>
        </p:nvPicPr>
        <p:blipFill>
          <a:blip r:embed="rId4" cstate="print"/>
          <a:srcRect b="8656"/>
          <a:stretch>
            <a:fillRect/>
          </a:stretch>
        </p:blipFill>
        <p:spPr bwMode="auto">
          <a:xfrm>
            <a:off x="7162800" y="3886200"/>
            <a:ext cx="1981200" cy="2362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0" y="0"/>
            <a:ext cx="8686800" cy="1143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sz="4100" smtClean="0">
                <a:solidFill>
                  <a:schemeClr val="bg1"/>
                </a:solidFill>
              </a:rPr>
              <a:t>What’s with all the copyright stuff?</a:t>
            </a:r>
          </a:p>
        </p:txBody>
      </p:sp>
      <p:sp>
        <p:nvSpPr>
          <p:cNvPr id="28675" name="Rectangle 3"/>
          <p:cNvSpPr>
            <a:spLocks noGrp="1" noChangeArrowheads="1"/>
          </p:cNvSpPr>
          <p:nvPr>
            <p:ph type="body" idx="1"/>
          </p:nvPr>
        </p:nvSpPr>
        <p:spPr>
          <a:xfrm>
            <a:off x="447675" y="1047750"/>
            <a:ext cx="8228013" cy="4525963"/>
          </a:xfrm>
        </p:spPr>
        <p:txBody>
          <a:bodyPr lIns="82918" tIns="41459" rIns="82918" bIns="41459"/>
          <a:lstStyle/>
          <a:p>
            <a:pPr marL="603250" indent="-603250" eaLnBrk="1" hangingPunct="1">
              <a:buFontTx/>
              <a:buNone/>
            </a:pPr>
            <a:r>
              <a:rPr lang="en-US" sz="2200" b="1" smtClean="0"/>
              <a:t>Three main purposes of the copyrights:</a:t>
            </a:r>
          </a:p>
          <a:p>
            <a:pPr marL="603250" indent="-603250" eaLnBrk="1" hangingPunct="1"/>
            <a:endParaRPr lang="en-US" sz="1100" smtClean="0"/>
          </a:p>
          <a:p>
            <a:pPr marL="603250" indent="-603250" eaLnBrk="1" hangingPunct="1">
              <a:buFontTx/>
              <a:buAutoNum type="arabicPeriod"/>
            </a:pPr>
            <a:r>
              <a:rPr lang="en-US" sz="2200" smtClean="0"/>
              <a:t>Prevent the sale of as produced material we are creating and giving away to the HVAC educational community for individual profit. Including this information in your HVAC courseware is encouraged.</a:t>
            </a:r>
          </a:p>
          <a:p>
            <a:pPr marL="603250" indent="-603250" eaLnBrk="1" hangingPunct="1">
              <a:buFontTx/>
              <a:buAutoNum type="arabicPeriod"/>
            </a:pPr>
            <a:endParaRPr lang="en-US" sz="1100" smtClean="0"/>
          </a:p>
          <a:p>
            <a:pPr marL="603250" indent="-603250" eaLnBrk="1" hangingPunct="1">
              <a:buFontTx/>
              <a:buAutoNum type="arabicPeriod"/>
            </a:pPr>
            <a:r>
              <a:rPr lang="en-US" sz="2200" smtClean="0"/>
              <a:t>Prevent the information from being altered to be untrue, unsafe or out of the recommended best practices of the HVAC industry.</a:t>
            </a:r>
          </a:p>
          <a:p>
            <a:pPr marL="603250" indent="-603250" eaLnBrk="1" hangingPunct="1">
              <a:buFontTx/>
              <a:buAutoNum type="arabicPeriod"/>
            </a:pPr>
            <a:endParaRPr lang="en-US" sz="1100" smtClean="0"/>
          </a:p>
          <a:p>
            <a:pPr marL="603250" indent="-603250" eaLnBrk="1" hangingPunct="1">
              <a:buFontTx/>
              <a:buAutoNum type="arabicPeriod"/>
            </a:pPr>
            <a:r>
              <a:rPr lang="en-US" sz="2200" smtClean="0"/>
              <a:t>Simply be recognized for our hard work and efforts to provide quality information for the betterment of the HVAC industry. </a:t>
            </a:r>
          </a:p>
          <a:p>
            <a:pPr marL="603250" indent="-603250" eaLnBrk="1" hangingPunct="1">
              <a:buFontTx/>
              <a:buAutoNum type="arabicPeriod"/>
            </a:pPr>
            <a:endParaRPr lang="en-US" sz="1100" smtClean="0"/>
          </a:p>
          <a:p>
            <a:pPr marL="603250" indent="-603250" eaLnBrk="1" hangingPunct="1">
              <a:buFontTx/>
              <a:buNone/>
            </a:pPr>
            <a:r>
              <a:rPr lang="en-US" sz="2200" b="1" smtClean="0"/>
              <a:t>This slide is hidden. It will not show up during presentation.</a:t>
            </a:r>
            <a:endParaRPr lang="en-US" sz="220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6" descr="EvergreenVert.jpg"/>
          <p:cNvPicPr>
            <a:picLocks noChangeAspect="1"/>
          </p:cNvPicPr>
          <p:nvPr/>
        </p:nvPicPr>
        <p:blipFill>
          <a:blip r:embed="rId3" cstate="print"/>
          <a:srcRect b="8656"/>
          <a:stretch>
            <a:fillRect/>
          </a:stretch>
        </p:blipFill>
        <p:spPr bwMode="auto">
          <a:xfrm>
            <a:off x="7162800" y="3886200"/>
            <a:ext cx="1981200" cy="2362200"/>
          </a:xfrm>
          <a:prstGeom prst="rect">
            <a:avLst/>
          </a:prstGeom>
          <a:noFill/>
          <a:ln w="9525">
            <a:noFill/>
            <a:miter lim="800000"/>
            <a:headEnd/>
            <a:tailEnd/>
          </a:ln>
        </p:spPr>
      </p:pic>
      <p:sp>
        <p:nvSpPr>
          <p:cNvPr id="143363" name="Rectangle 3"/>
          <p:cNvSpPr>
            <a:spLocks noGrp="1" noChangeArrowheads="1"/>
          </p:cNvSpPr>
          <p:nvPr>
            <p:ph type="body" idx="1"/>
          </p:nvPr>
        </p:nvSpPr>
        <p:spPr>
          <a:xfrm>
            <a:off x="447675" y="1250950"/>
            <a:ext cx="8228013" cy="4527550"/>
          </a:xfrm>
        </p:spPr>
        <p:txBody>
          <a:bodyPr lIns="82918" tIns="41459" rIns="82918" bIns="41459"/>
          <a:lstStyle/>
          <a:p>
            <a:pPr eaLnBrk="1" hangingPunct="1">
              <a:buFontTx/>
              <a:buNone/>
            </a:pPr>
            <a:r>
              <a:rPr lang="en-US" sz="2500" b="1" smtClean="0"/>
              <a:t>Benefits</a:t>
            </a:r>
            <a:endParaRPr lang="en-US" sz="2500" smtClean="0"/>
          </a:p>
          <a:p>
            <a:pPr eaLnBrk="1" hangingPunct="1"/>
            <a:r>
              <a:rPr lang="en-US" sz="2500" dirty="0" smtClean="0"/>
              <a:t>Upgrade existing HVAC Systems with PSC motors</a:t>
            </a:r>
          </a:p>
          <a:p>
            <a:pPr lvl="1" eaLnBrk="1" hangingPunct="1"/>
            <a:r>
              <a:rPr lang="en-US" sz="2100" dirty="0" smtClean="0"/>
              <a:t>Increase electrical efficiency </a:t>
            </a:r>
          </a:p>
          <a:p>
            <a:pPr lvl="1" eaLnBrk="1" hangingPunct="1"/>
            <a:r>
              <a:rPr lang="en-US" sz="2100" dirty="0" smtClean="0"/>
              <a:t>Optimized constant fan</a:t>
            </a:r>
          </a:p>
          <a:p>
            <a:pPr lvl="2" eaLnBrk="1" hangingPunct="1"/>
            <a:r>
              <a:rPr lang="en-US" sz="1900" dirty="0" smtClean="0"/>
              <a:t>Approximately 50% airflow</a:t>
            </a:r>
          </a:p>
          <a:p>
            <a:pPr lvl="2" eaLnBrk="1" hangingPunct="1"/>
            <a:r>
              <a:rPr lang="en-US" sz="1900" dirty="0" smtClean="0"/>
              <a:t>Quietly optimizes IAQ products and decreased stratification</a:t>
            </a:r>
          </a:p>
          <a:p>
            <a:pPr lvl="2" eaLnBrk="1" hangingPunct="1"/>
            <a:r>
              <a:rPr lang="en-US" sz="1900" dirty="0" smtClean="0"/>
              <a:t>Up to 75% fewer watts than PSC</a:t>
            </a:r>
          </a:p>
          <a:p>
            <a:pPr lvl="1" eaLnBrk="1" hangingPunct="1"/>
            <a:r>
              <a:rPr lang="en-US" sz="2100" dirty="0" smtClean="0"/>
              <a:t>Improve airflow when total ESP changes</a:t>
            </a:r>
          </a:p>
          <a:p>
            <a:pPr lvl="2" eaLnBrk="1" hangingPunct="1"/>
            <a:r>
              <a:rPr lang="en-US" sz="1900" dirty="0" smtClean="0"/>
              <a:t>Torque is maintained by speed (torque) selection</a:t>
            </a:r>
          </a:p>
          <a:p>
            <a:pPr lvl="2" eaLnBrk="1" hangingPunct="1"/>
            <a:r>
              <a:rPr lang="en-US" sz="1900" dirty="0" smtClean="0"/>
              <a:t>Constant torque is not constant airflow (variable speed)</a:t>
            </a:r>
          </a:p>
        </p:txBody>
      </p:sp>
      <p:sp>
        <p:nvSpPr>
          <p:cNvPr id="143364" name="Rectangle 2"/>
          <p:cNvSpPr>
            <a:spLocks noGrp="1" noChangeArrowheads="1"/>
          </p:cNvSpPr>
          <p:nvPr>
            <p:ph type="title"/>
          </p:nvPr>
        </p:nvSpPr>
        <p:spPr bwMode="auto">
          <a:xfrm>
            <a:off x="0" y="0"/>
            <a:ext cx="8305800" cy="762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Constant Torque ECM</a:t>
            </a:r>
            <a:endParaRPr lang="en-US" sz="3200" b="1" smtClean="0">
              <a:solidFill>
                <a:schemeClr val="bg1"/>
              </a:solidFill>
            </a:endParaRPr>
          </a:p>
        </p:txBody>
      </p:sp>
      <p:pic>
        <p:nvPicPr>
          <p:cNvPr id="143366" name="Picture 10" descr="Evergreen horizontally.jpg"/>
          <p:cNvPicPr>
            <a:picLocks noChangeAspect="1"/>
          </p:cNvPicPr>
          <p:nvPr/>
        </p:nvPicPr>
        <p:blipFill>
          <a:blip r:embed="rId4" cstate="print"/>
          <a:srcRect/>
          <a:stretch>
            <a:fillRect/>
          </a:stretch>
        </p:blipFill>
        <p:spPr bwMode="auto">
          <a:xfrm>
            <a:off x="228600" y="5562600"/>
            <a:ext cx="3044825" cy="660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Picture 2" descr="X13 chart"/>
          <p:cNvPicPr>
            <a:picLocks noChangeAspect="1" noChangeArrowheads="1"/>
          </p:cNvPicPr>
          <p:nvPr/>
        </p:nvPicPr>
        <p:blipFill>
          <a:blip r:embed="rId3" cstate="print"/>
          <a:srcRect t="17981"/>
          <a:stretch>
            <a:fillRect/>
          </a:stretch>
        </p:blipFill>
        <p:spPr bwMode="auto">
          <a:xfrm>
            <a:off x="0" y="2339975"/>
            <a:ext cx="4341813" cy="2381250"/>
          </a:xfrm>
          <a:prstGeom prst="rect">
            <a:avLst/>
          </a:prstGeom>
          <a:noFill/>
          <a:ln w="9525">
            <a:noFill/>
            <a:miter lim="800000"/>
            <a:headEnd/>
            <a:tailEnd/>
          </a:ln>
        </p:spPr>
      </p:pic>
      <p:pic>
        <p:nvPicPr>
          <p:cNvPr id="144388" name="Picture 3" descr="PSC chart"/>
          <p:cNvPicPr>
            <a:picLocks noChangeAspect="1" noChangeArrowheads="1"/>
          </p:cNvPicPr>
          <p:nvPr/>
        </p:nvPicPr>
        <p:blipFill>
          <a:blip r:embed="rId4" cstate="print"/>
          <a:srcRect t="18555"/>
          <a:stretch>
            <a:fillRect/>
          </a:stretch>
        </p:blipFill>
        <p:spPr bwMode="auto">
          <a:xfrm>
            <a:off x="4572000" y="2408238"/>
            <a:ext cx="4249738" cy="2312987"/>
          </a:xfrm>
          <a:prstGeom prst="rect">
            <a:avLst/>
          </a:prstGeom>
          <a:noFill/>
          <a:ln w="9525">
            <a:noFill/>
            <a:miter lim="800000"/>
            <a:headEnd/>
            <a:tailEnd/>
          </a:ln>
        </p:spPr>
      </p:pic>
      <p:sp>
        <p:nvSpPr>
          <p:cNvPr id="144389" name="TextBox 7"/>
          <p:cNvSpPr txBox="1">
            <a:spLocks noChangeArrowheads="1"/>
          </p:cNvSpPr>
          <p:nvPr/>
        </p:nvSpPr>
        <p:spPr bwMode="auto">
          <a:xfrm>
            <a:off x="1355725" y="1931988"/>
            <a:ext cx="2628900" cy="468312"/>
          </a:xfrm>
          <a:prstGeom prst="rect">
            <a:avLst/>
          </a:prstGeom>
          <a:noFill/>
          <a:ln w="9525">
            <a:noFill/>
            <a:miter lim="800000"/>
            <a:headEnd/>
            <a:tailEnd/>
          </a:ln>
        </p:spPr>
        <p:txBody>
          <a:bodyPr wrap="none" lIns="82918" tIns="41459" rIns="82918" bIns="41459">
            <a:spAutoFit/>
          </a:bodyPr>
          <a:lstStyle/>
          <a:p>
            <a:r>
              <a:rPr lang="en-US" sz="2500">
                <a:latin typeface="Arial" charset="0"/>
                <a:cs typeface="Arial" charset="0"/>
              </a:rPr>
              <a:t>Evergreen Motor</a:t>
            </a:r>
          </a:p>
        </p:txBody>
      </p:sp>
      <p:sp>
        <p:nvSpPr>
          <p:cNvPr id="144390" name="TextBox 8"/>
          <p:cNvSpPr txBox="1">
            <a:spLocks noChangeArrowheads="1"/>
          </p:cNvSpPr>
          <p:nvPr/>
        </p:nvSpPr>
        <p:spPr bwMode="auto">
          <a:xfrm>
            <a:off x="6110288" y="2000250"/>
            <a:ext cx="1781175" cy="468313"/>
          </a:xfrm>
          <a:prstGeom prst="rect">
            <a:avLst/>
          </a:prstGeom>
          <a:noFill/>
          <a:ln w="9525">
            <a:noFill/>
            <a:miter lim="800000"/>
            <a:headEnd/>
            <a:tailEnd/>
          </a:ln>
        </p:spPr>
        <p:txBody>
          <a:bodyPr wrap="none" lIns="82918" tIns="41459" rIns="82918" bIns="41459">
            <a:spAutoFit/>
          </a:bodyPr>
          <a:lstStyle/>
          <a:p>
            <a:r>
              <a:rPr lang="en-US" sz="2500">
                <a:latin typeface="Arial" charset="0"/>
                <a:cs typeface="Arial" charset="0"/>
              </a:rPr>
              <a:t>PSC Motor</a:t>
            </a:r>
          </a:p>
        </p:txBody>
      </p:sp>
      <p:sp>
        <p:nvSpPr>
          <p:cNvPr id="144391" name="TextBox 9"/>
          <p:cNvSpPr txBox="1">
            <a:spLocks noChangeArrowheads="1"/>
          </p:cNvSpPr>
          <p:nvPr/>
        </p:nvSpPr>
        <p:spPr bwMode="auto">
          <a:xfrm>
            <a:off x="727075" y="4586288"/>
            <a:ext cx="3441700" cy="314325"/>
          </a:xfrm>
          <a:prstGeom prst="rect">
            <a:avLst/>
          </a:prstGeom>
          <a:noFill/>
          <a:ln w="9525">
            <a:noFill/>
            <a:miter lim="800000"/>
            <a:headEnd/>
            <a:tailEnd/>
          </a:ln>
        </p:spPr>
        <p:txBody>
          <a:bodyPr wrap="none" lIns="82918" tIns="41459" rIns="82918" bIns="41459">
            <a:spAutoFit/>
          </a:bodyPr>
          <a:lstStyle/>
          <a:p>
            <a:r>
              <a:rPr lang="en-US" sz="1500" b="1">
                <a:latin typeface="Arial" charset="0"/>
                <a:cs typeface="Arial" charset="0"/>
              </a:rPr>
              <a:t>Total ESP (External Static Pressure)</a:t>
            </a:r>
          </a:p>
        </p:txBody>
      </p:sp>
      <p:sp>
        <p:nvSpPr>
          <p:cNvPr id="144392" name="TextBox 10"/>
          <p:cNvSpPr txBox="1">
            <a:spLocks noChangeArrowheads="1"/>
          </p:cNvSpPr>
          <p:nvPr/>
        </p:nvSpPr>
        <p:spPr bwMode="auto">
          <a:xfrm>
            <a:off x="5200650" y="4586288"/>
            <a:ext cx="3443288" cy="314325"/>
          </a:xfrm>
          <a:prstGeom prst="rect">
            <a:avLst/>
          </a:prstGeom>
          <a:noFill/>
          <a:ln w="9525">
            <a:noFill/>
            <a:miter lim="800000"/>
            <a:headEnd/>
            <a:tailEnd/>
          </a:ln>
        </p:spPr>
        <p:txBody>
          <a:bodyPr wrap="none" lIns="82918" tIns="41459" rIns="82918" bIns="41459">
            <a:spAutoFit/>
          </a:bodyPr>
          <a:lstStyle/>
          <a:p>
            <a:r>
              <a:rPr lang="en-US" sz="1500" b="1">
                <a:latin typeface="Arial" charset="0"/>
                <a:cs typeface="Arial" charset="0"/>
              </a:rPr>
              <a:t>Total ESP (External Static Pressure)</a:t>
            </a:r>
          </a:p>
        </p:txBody>
      </p:sp>
      <p:sp>
        <p:nvSpPr>
          <p:cNvPr id="144393" name="Rectangle 2"/>
          <p:cNvSpPr>
            <a:spLocks noGrp="1" noChangeArrowheads="1"/>
          </p:cNvSpPr>
          <p:nvPr>
            <p:ph type="title"/>
          </p:nvPr>
        </p:nvSpPr>
        <p:spPr bwMode="auto">
          <a:xfrm>
            <a:off x="0" y="0"/>
            <a:ext cx="7086600" cy="762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Constant Torque ECM</a:t>
            </a:r>
            <a:endParaRPr lang="en-US" sz="3200" b="1" smtClean="0">
              <a:solidFill>
                <a:schemeClr val="bg1"/>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8" descr="elab_powerpoint_cover"/>
          <p:cNvPicPr>
            <a:picLocks noChangeAspect="1" noChangeArrowheads="1"/>
          </p:cNvPicPr>
          <p:nvPr/>
        </p:nvPicPr>
        <p:blipFill>
          <a:blip r:embed="rId3" cstate="print"/>
          <a:srcRect/>
          <a:stretch>
            <a:fillRect/>
          </a:stretch>
        </p:blipFill>
        <p:spPr bwMode="auto">
          <a:xfrm>
            <a:off x="0" y="0"/>
            <a:ext cx="9145588" cy="6859588"/>
          </a:xfrm>
          <a:prstGeom prst="rect">
            <a:avLst/>
          </a:prstGeom>
          <a:noFill/>
          <a:ln w="9525">
            <a:noFill/>
            <a:miter lim="800000"/>
            <a:headEnd/>
            <a:tailEnd/>
          </a:ln>
        </p:spPr>
      </p:pic>
      <p:sp>
        <p:nvSpPr>
          <p:cNvPr id="52227" name="Text Box 6"/>
          <p:cNvSpPr txBox="1">
            <a:spLocks noChangeArrowheads="1"/>
          </p:cNvSpPr>
          <p:nvPr/>
        </p:nvSpPr>
        <p:spPr bwMode="auto">
          <a:xfrm>
            <a:off x="76200" y="3930650"/>
            <a:ext cx="6096000" cy="646331"/>
          </a:xfrm>
          <a:prstGeom prst="rect">
            <a:avLst/>
          </a:prstGeom>
          <a:noFill/>
          <a:ln w="9525">
            <a:noFill/>
            <a:miter lim="800000"/>
            <a:headEnd/>
            <a:tailEnd/>
          </a:ln>
        </p:spPr>
        <p:txBody>
          <a:bodyPr wrap="square">
            <a:spAutoFit/>
          </a:bodyPr>
          <a:lstStyle/>
          <a:p>
            <a:r>
              <a:rPr lang="en-US" sz="3600" b="1" dirty="0" smtClean="0"/>
              <a:t>Motors and Static Pressure</a:t>
            </a:r>
            <a:endParaRPr lang="en-US" sz="36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b="1" dirty="0" smtClean="0">
                <a:solidFill>
                  <a:schemeClr val="bg1"/>
                </a:solidFill>
              </a:rPr>
              <a:t>How Has The Industry Changed? </a:t>
            </a:r>
            <a:endParaRPr lang="en-US" b="1" dirty="0">
              <a:solidFill>
                <a:schemeClr val="bg1"/>
              </a:solidFill>
            </a:endParaRPr>
          </a:p>
        </p:txBody>
      </p:sp>
      <p:sp>
        <p:nvSpPr>
          <p:cNvPr id="3" name="Content Placeholder 2"/>
          <p:cNvSpPr>
            <a:spLocks noGrp="1"/>
          </p:cNvSpPr>
          <p:nvPr>
            <p:ph sz="quarter" idx="1"/>
          </p:nvPr>
        </p:nvSpPr>
        <p:spPr>
          <a:xfrm>
            <a:off x="914400" y="1143000"/>
            <a:ext cx="7772400" cy="5105400"/>
          </a:xfrm>
        </p:spPr>
        <p:txBody>
          <a:bodyPr>
            <a:normAutofit fontScale="92500" lnSpcReduction="10000"/>
          </a:bodyPr>
          <a:lstStyle/>
          <a:p>
            <a:r>
              <a:rPr lang="en-US" dirty="0" smtClean="0"/>
              <a:t>Total External Static Pressure (TESP)</a:t>
            </a:r>
          </a:p>
          <a:p>
            <a:pPr lvl="1"/>
            <a:r>
              <a:rPr lang="en-US" dirty="0" smtClean="0"/>
              <a:t>Ductwork</a:t>
            </a:r>
          </a:p>
          <a:p>
            <a:pPr lvl="2"/>
            <a:r>
              <a:rPr lang="en-US" dirty="0" smtClean="0"/>
              <a:t>Poorly sized and constructed</a:t>
            </a:r>
          </a:p>
          <a:p>
            <a:pPr lvl="1"/>
            <a:r>
              <a:rPr lang="en-US" dirty="0" smtClean="0"/>
              <a:t>Indoor Coil</a:t>
            </a:r>
          </a:p>
          <a:p>
            <a:pPr lvl="2"/>
            <a:r>
              <a:rPr lang="en-US" dirty="0" smtClean="0"/>
              <a:t>Increased resistance with higher SEER</a:t>
            </a:r>
          </a:p>
          <a:p>
            <a:pPr lvl="1"/>
            <a:r>
              <a:rPr lang="en-US" dirty="0" smtClean="0"/>
              <a:t>Air Filter</a:t>
            </a:r>
          </a:p>
          <a:p>
            <a:pPr lvl="2"/>
            <a:r>
              <a:rPr lang="en-US" dirty="0" smtClean="0"/>
              <a:t>Poorly sized</a:t>
            </a:r>
          </a:p>
          <a:p>
            <a:pPr lvl="2"/>
            <a:r>
              <a:rPr lang="en-US" dirty="0" smtClean="0"/>
              <a:t>Increased MERV ratings</a:t>
            </a:r>
          </a:p>
          <a:p>
            <a:r>
              <a:rPr lang="en-US" dirty="0" smtClean="0"/>
              <a:t>Blower Performance</a:t>
            </a:r>
          </a:p>
          <a:p>
            <a:pPr lvl="1"/>
            <a:r>
              <a:rPr lang="en-US" dirty="0" smtClean="0"/>
              <a:t>Permanent Split Capacitor (PSC)</a:t>
            </a:r>
          </a:p>
          <a:p>
            <a:pPr lvl="1"/>
            <a:r>
              <a:rPr lang="en-US" dirty="0" smtClean="0"/>
              <a:t>Constant Torque ECM</a:t>
            </a:r>
          </a:p>
          <a:p>
            <a:pPr lvl="1"/>
            <a:r>
              <a:rPr lang="en-US" dirty="0" smtClean="0"/>
              <a:t>Constant Airflow ECM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solidFill>
                  <a:schemeClr val="bg1"/>
                </a:solidFill>
              </a:rPr>
              <a:t>What’s The Problem? </a:t>
            </a:r>
            <a:endParaRPr lang="en-US" b="1" dirty="0">
              <a:solidFill>
                <a:schemeClr val="bg1"/>
              </a:solidFill>
            </a:endParaRPr>
          </a:p>
        </p:txBody>
      </p:sp>
      <p:sp>
        <p:nvSpPr>
          <p:cNvPr id="3" name="Content Placeholder 2"/>
          <p:cNvSpPr>
            <a:spLocks noGrp="1"/>
          </p:cNvSpPr>
          <p:nvPr>
            <p:ph sz="quarter" idx="1"/>
          </p:nvPr>
        </p:nvSpPr>
        <p:spPr/>
        <p:txBody>
          <a:bodyPr>
            <a:normAutofit/>
          </a:bodyPr>
          <a:lstStyle/>
          <a:p>
            <a:r>
              <a:rPr lang="en-US" dirty="0" smtClean="0"/>
              <a:t>Contractors lack basic airflow knowledge</a:t>
            </a:r>
          </a:p>
          <a:p>
            <a:r>
              <a:rPr lang="en-US" dirty="0" smtClean="0"/>
              <a:t>Lets start with some fundamentals</a:t>
            </a:r>
          </a:p>
          <a:p>
            <a:pPr lvl="1"/>
            <a:r>
              <a:rPr lang="en-US" dirty="0" smtClean="0"/>
              <a:t>Total External Static Pressure (TESP)</a:t>
            </a:r>
          </a:p>
          <a:p>
            <a:pPr lvl="1"/>
            <a:r>
              <a:rPr lang="en-US" dirty="0" smtClean="0"/>
              <a:t>Blower Performance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772400" cy="792162"/>
          </a:xfrm>
        </p:spPr>
        <p:txBody>
          <a:bodyPr/>
          <a:lstStyle/>
          <a:p>
            <a:r>
              <a:rPr lang="en-US" b="1" dirty="0" smtClean="0">
                <a:solidFill>
                  <a:schemeClr val="bg1"/>
                </a:solidFill>
              </a:rPr>
              <a:t>What is TESP?</a:t>
            </a:r>
            <a:endParaRPr lang="en-US" b="1" dirty="0">
              <a:solidFill>
                <a:schemeClr val="bg1"/>
              </a:solidFill>
            </a:endParaRPr>
          </a:p>
        </p:txBody>
      </p:sp>
      <p:pic>
        <p:nvPicPr>
          <p:cNvPr id="52226" name="Picture 2" descr="C:\Users\CAM\Desktop\CAM\CAMHVAC\HVAC Pix\HVACD Pix\Visio drawings\Airflow baiscs\duct system-static pressure test2.jpg"/>
          <p:cNvPicPr>
            <a:picLocks noChangeAspect="1" noChangeArrowheads="1"/>
          </p:cNvPicPr>
          <p:nvPr/>
        </p:nvPicPr>
        <p:blipFill>
          <a:blip r:embed="rId3" cstate="print"/>
          <a:srcRect/>
          <a:stretch>
            <a:fillRect/>
          </a:stretch>
        </p:blipFill>
        <p:spPr bwMode="auto">
          <a:xfrm>
            <a:off x="304800" y="1219200"/>
            <a:ext cx="8401184" cy="5029200"/>
          </a:xfrm>
          <a:prstGeom prst="rect">
            <a:avLst/>
          </a:prstGeom>
          <a:noFill/>
        </p:spPr>
      </p:pic>
      <p:sp>
        <p:nvSpPr>
          <p:cNvPr id="7" name="TextBox 6"/>
          <p:cNvSpPr txBox="1"/>
          <p:nvPr/>
        </p:nvSpPr>
        <p:spPr>
          <a:xfrm>
            <a:off x="5257800" y="3505200"/>
            <a:ext cx="3657600" cy="2862322"/>
          </a:xfrm>
          <a:prstGeom prst="rect">
            <a:avLst/>
          </a:prstGeom>
          <a:noFill/>
        </p:spPr>
        <p:txBody>
          <a:bodyPr wrap="square" rtlCol="0">
            <a:spAutoFit/>
          </a:bodyPr>
          <a:lstStyle/>
          <a:p>
            <a:r>
              <a:rPr lang="en-US" sz="2000" b="1" dirty="0" smtClean="0"/>
              <a:t>Resistance to airflow</a:t>
            </a:r>
          </a:p>
          <a:p>
            <a:pPr>
              <a:buFont typeface="Arial" pitchFamily="34" charset="0"/>
              <a:buChar char="•"/>
            </a:pPr>
            <a:r>
              <a:rPr lang="en-US" sz="2000" b="1" dirty="0" smtClean="0"/>
              <a:t> All components external to unit</a:t>
            </a:r>
          </a:p>
          <a:p>
            <a:pPr lvl="1">
              <a:buFont typeface="Arial" pitchFamily="34" charset="0"/>
              <a:buChar char="•"/>
            </a:pPr>
            <a:r>
              <a:rPr lang="en-US" sz="2000" b="1" dirty="0" smtClean="0"/>
              <a:t> Indoor Coil</a:t>
            </a:r>
          </a:p>
          <a:p>
            <a:pPr lvl="1">
              <a:buFont typeface="Arial" pitchFamily="34" charset="0"/>
              <a:buChar char="•"/>
            </a:pPr>
            <a:r>
              <a:rPr lang="en-US" sz="2000" b="1" dirty="0" smtClean="0"/>
              <a:t> Filter</a:t>
            </a:r>
          </a:p>
          <a:p>
            <a:pPr lvl="1">
              <a:buFont typeface="Arial" pitchFamily="34" charset="0"/>
              <a:buChar char="•"/>
            </a:pPr>
            <a:r>
              <a:rPr lang="en-US" sz="2000" b="1" dirty="0" smtClean="0"/>
              <a:t> Ductwork</a:t>
            </a:r>
          </a:p>
          <a:p>
            <a:pPr lvl="1">
              <a:buFont typeface="Arial" pitchFamily="34" charset="0"/>
              <a:buChar char="•"/>
            </a:pPr>
            <a:r>
              <a:rPr lang="en-US" sz="2000" b="1" dirty="0" smtClean="0"/>
              <a:t> Balancing Dampers</a:t>
            </a:r>
          </a:p>
          <a:p>
            <a:pPr lvl="1">
              <a:buFont typeface="Arial" pitchFamily="34" charset="0"/>
              <a:buChar char="•"/>
            </a:pPr>
            <a:r>
              <a:rPr lang="en-US" sz="2000" b="1" dirty="0" smtClean="0"/>
              <a:t> Registers/Grilles</a:t>
            </a:r>
          </a:p>
          <a:p>
            <a:pPr>
              <a:buFontTx/>
              <a:buChar char="-"/>
            </a:pPr>
            <a:endParaRPr lang="en-US" sz="2000" b="1"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46" y="0"/>
            <a:ext cx="8229309" cy="1142527"/>
          </a:xfrm>
        </p:spPr>
        <p:txBody>
          <a:bodyPr/>
          <a:lstStyle/>
          <a:p>
            <a:r>
              <a:rPr lang="en-US" b="1" dirty="0" smtClean="0">
                <a:solidFill>
                  <a:schemeClr val="bg1"/>
                </a:solidFill>
              </a:rPr>
              <a:t>TESP Guidelines</a:t>
            </a:r>
            <a:endParaRPr lang="en-US" b="1" dirty="0">
              <a:solidFill>
                <a:schemeClr val="bg1"/>
              </a:solidFill>
            </a:endParaRPr>
          </a:p>
        </p:txBody>
      </p:sp>
      <p:sp>
        <p:nvSpPr>
          <p:cNvPr id="3" name="Text Placeholder 2"/>
          <p:cNvSpPr>
            <a:spLocks noGrp="1"/>
          </p:cNvSpPr>
          <p:nvPr>
            <p:ph type="body" sz="half" idx="1"/>
          </p:nvPr>
        </p:nvSpPr>
        <p:spPr/>
        <p:txBody>
          <a:bodyPr/>
          <a:lstStyle/>
          <a:p>
            <a:r>
              <a:rPr lang="en-US" dirty="0" smtClean="0"/>
              <a:t>Fossil Fuel </a:t>
            </a:r>
          </a:p>
          <a:p>
            <a:pPr lvl="1"/>
            <a:r>
              <a:rPr lang="en-US" dirty="0" smtClean="0"/>
              <a:t>Try to operate around 0.5 in. </a:t>
            </a:r>
            <a:r>
              <a:rPr lang="en-US" dirty="0" err="1" smtClean="0"/>
              <a:t>wc</a:t>
            </a:r>
            <a:r>
              <a:rPr lang="en-US" dirty="0" smtClean="0"/>
              <a:t>. for best performance and noise</a:t>
            </a:r>
          </a:p>
          <a:p>
            <a:pPr lvl="1"/>
            <a:r>
              <a:rPr lang="en-US" dirty="0" smtClean="0"/>
              <a:t>Try not to operate above 0.8 – 1.0</a:t>
            </a:r>
            <a:endParaRPr lang="en-US" dirty="0"/>
          </a:p>
        </p:txBody>
      </p:sp>
      <p:sp>
        <p:nvSpPr>
          <p:cNvPr id="4" name="Content Placeholder 3"/>
          <p:cNvSpPr>
            <a:spLocks noGrp="1"/>
          </p:cNvSpPr>
          <p:nvPr>
            <p:ph sz="half" idx="2"/>
          </p:nvPr>
        </p:nvSpPr>
        <p:spPr/>
        <p:txBody>
          <a:bodyPr/>
          <a:lstStyle/>
          <a:p>
            <a:r>
              <a:rPr lang="en-US" dirty="0" smtClean="0"/>
              <a:t>Air Handlers/Packs</a:t>
            </a:r>
          </a:p>
          <a:p>
            <a:pPr lvl="1"/>
            <a:r>
              <a:rPr lang="en-US" dirty="0" smtClean="0"/>
              <a:t>Try to operate around 0.3 – 0.5 in. </a:t>
            </a:r>
            <a:r>
              <a:rPr lang="en-US" dirty="0" err="1" smtClean="0"/>
              <a:t>wc</a:t>
            </a:r>
            <a:r>
              <a:rPr lang="en-US" dirty="0" smtClean="0"/>
              <a:t>. for best performance and noise</a:t>
            </a:r>
          </a:p>
          <a:p>
            <a:pPr lvl="1"/>
            <a:r>
              <a:rPr lang="en-US" dirty="0" smtClean="0"/>
              <a:t>Try not to operate above 0.8 </a:t>
            </a:r>
            <a:endParaRPr lang="en-US" dirty="0"/>
          </a:p>
        </p:txBody>
      </p:sp>
      <p:sp>
        <p:nvSpPr>
          <p:cNvPr id="5" name="TextBox 4"/>
          <p:cNvSpPr txBox="1"/>
          <p:nvPr/>
        </p:nvSpPr>
        <p:spPr>
          <a:xfrm>
            <a:off x="304800" y="5410200"/>
            <a:ext cx="8534400" cy="1200329"/>
          </a:xfrm>
          <a:prstGeom prst="rect">
            <a:avLst/>
          </a:prstGeom>
          <a:noFill/>
        </p:spPr>
        <p:txBody>
          <a:bodyPr wrap="square" rtlCol="0">
            <a:spAutoFit/>
          </a:bodyPr>
          <a:lstStyle/>
          <a:p>
            <a:r>
              <a:rPr lang="en-US" sz="2400" dirty="0" smtClean="0">
                <a:solidFill>
                  <a:srgbClr val="FF0000"/>
                </a:solidFill>
                <a:latin typeface="Arial" pitchFamily="34" charset="0"/>
                <a:cs typeface="Arial" pitchFamily="34" charset="0"/>
              </a:rPr>
              <a:t>Always follow OEM specifications if they are available. Most manufacturers will  provide the recommended TESP that the system was rated at and the maximum it will perform at. </a:t>
            </a:r>
            <a:endParaRPr lang="en-US" sz="2400" dirty="0">
              <a:solidFill>
                <a:srgbClr val="FF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r>
              <a:rPr lang="en-US" b="1" dirty="0" smtClean="0">
                <a:solidFill>
                  <a:schemeClr val="bg1"/>
                </a:solidFill>
              </a:rPr>
              <a:t>How Does TESP Effect </a:t>
            </a:r>
            <a:r>
              <a:rPr lang="en-US" b="1" dirty="0" smtClean="0">
                <a:solidFill>
                  <a:schemeClr val="bg1"/>
                </a:solidFill>
              </a:rPr>
              <a:t>Blowers</a:t>
            </a:r>
            <a:endParaRPr lang="en-US" b="1" dirty="0">
              <a:solidFill>
                <a:schemeClr val="bg1"/>
              </a:solidFill>
            </a:endParaRPr>
          </a:p>
        </p:txBody>
      </p:sp>
      <p:sp>
        <p:nvSpPr>
          <p:cNvPr id="9" name="Content Placeholder 8"/>
          <p:cNvSpPr>
            <a:spLocks noGrp="1"/>
          </p:cNvSpPr>
          <p:nvPr>
            <p:ph sz="quarter" idx="1"/>
          </p:nvPr>
        </p:nvSpPr>
        <p:spPr>
          <a:xfrm>
            <a:off x="457200" y="914400"/>
            <a:ext cx="8229600" cy="4572000"/>
          </a:xfrm>
        </p:spPr>
        <p:txBody>
          <a:bodyPr/>
          <a:lstStyle/>
          <a:p>
            <a:r>
              <a:rPr lang="en-US" sz="2800" dirty="0" smtClean="0"/>
              <a:t>That depends on the type of blower motor</a:t>
            </a:r>
          </a:p>
          <a:p>
            <a:pPr lvl="1"/>
            <a:r>
              <a:rPr lang="en-US" sz="2400" dirty="0" smtClean="0"/>
              <a:t>PSC </a:t>
            </a:r>
            <a:r>
              <a:rPr lang="en-US" sz="2400" dirty="0" smtClean="0"/>
              <a:t>Induction Motor</a:t>
            </a:r>
          </a:p>
          <a:p>
            <a:pPr lvl="1"/>
            <a:r>
              <a:rPr lang="en-US" sz="2400" dirty="0" smtClean="0"/>
              <a:t>Constant Torque ECM</a:t>
            </a:r>
          </a:p>
          <a:p>
            <a:pPr lvl="2"/>
            <a:r>
              <a:rPr lang="en-US" sz="2000" dirty="0" smtClean="0"/>
              <a:t>Airflow based on speed or tap selection at a given Total External Static Pressure (TESP)</a:t>
            </a:r>
          </a:p>
          <a:p>
            <a:pPr lvl="2"/>
            <a:r>
              <a:rPr lang="en-US" sz="2000" dirty="0" smtClean="0"/>
              <a:t>Airflow changes with TESP</a:t>
            </a:r>
          </a:p>
          <a:p>
            <a:pPr lvl="1"/>
            <a:r>
              <a:rPr lang="en-US" sz="2400" dirty="0" smtClean="0"/>
              <a:t>Constant Airflow ECM (Variable Speed)</a:t>
            </a:r>
          </a:p>
          <a:p>
            <a:pPr lvl="2"/>
            <a:r>
              <a:rPr lang="en-US" sz="2000" dirty="0" smtClean="0"/>
              <a:t>Airflow is based on system configuration using dip switches </a:t>
            </a:r>
          </a:p>
          <a:p>
            <a:pPr lvl="2"/>
            <a:r>
              <a:rPr lang="en-US" sz="2000" dirty="0" smtClean="0"/>
              <a:t>Airflow is maintained within recommended TESP range</a:t>
            </a:r>
          </a:p>
          <a:p>
            <a:pPr lvl="2"/>
            <a:r>
              <a:rPr lang="en-US" sz="2000" dirty="0" smtClean="0"/>
              <a:t>Above recommended maximum TESP, airflow will decrease</a:t>
            </a:r>
            <a:endParaRPr lang="en-US" sz="2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90" name="Picture 2" descr="C:\Users\Christopher\Desktop\Temp File1-26-13\2013 ECM Training\Goodman 4-8-13\X13 vs. PSC vs. VS-4.jpg"/>
          <p:cNvPicPr>
            <a:picLocks noChangeAspect="1" noChangeArrowheads="1"/>
          </p:cNvPicPr>
          <p:nvPr/>
        </p:nvPicPr>
        <p:blipFill>
          <a:blip r:embed="rId3" cstate="print"/>
          <a:srcRect/>
          <a:stretch>
            <a:fillRect/>
          </a:stretch>
        </p:blipFill>
        <p:spPr bwMode="auto">
          <a:xfrm>
            <a:off x="914400" y="1524000"/>
            <a:ext cx="7584072" cy="4645025"/>
          </a:xfrm>
          <a:prstGeom prst="rect">
            <a:avLst/>
          </a:prstGeom>
          <a:noFill/>
        </p:spPr>
      </p:pic>
      <p:sp>
        <p:nvSpPr>
          <p:cNvPr id="8" name="Title 4"/>
          <p:cNvSpPr>
            <a:spLocks noGrp="1"/>
          </p:cNvSpPr>
          <p:nvPr>
            <p:ph type="title"/>
          </p:nvPr>
        </p:nvSpPr>
        <p:spPr>
          <a:xfrm>
            <a:off x="457200" y="0"/>
            <a:ext cx="8229600" cy="1143000"/>
          </a:xfrm>
        </p:spPr>
        <p:txBody>
          <a:bodyPr>
            <a:normAutofit fontScale="90000"/>
          </a:bodyPr>
          <a:lstStyle/>
          <a:p>
            <a:r>
              <a:rPr lang="en-US" b="1" dirty="0" smtClean="0">
                <a:solidFill>
                  <a:schemeClr val="bg1"/>
                </a:solidFill>
              </a:rPr>
              <a:t>Understanding Blower </a:t>
            </a:r>
            <a:r>
              <a:rPr lang="en-US" b="1" dirty="0" smtClean="0">
                <a:solidFill>
                  <a:schemeClr val="tx1"/>
                </a:solidFill>
              </a:rPr>
              <a:t>Performance</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0561" name="Picture 1"/>
          <p:cNvPicPr>
            <a:picLocks noChangeAspect="1" noChangeArrowheads="1"/>
          </p:cNvPicPr>
          <p:nvPr/>
        </p:nvPicPr>
        <p:blipFill>
          <a:blip r:embed="rId3" cstate="print"/>
          <a:srcRect l="7775" t="6790" r="13481" b="42689"/>
          <a:stretch>
            <a:fillRect/>
          </a:stretch>
        </p:blipFill>
        <p:spPr bwMode="auto">
          <a:xfrm>
            <a:off x="47068" y="1385886"/>
            <a:ext cx="8952325" cy="5167314"/>
          </a:xfrm>
          <a:prstGeom prst="rect">
            <a:avLst/>
          </a:prstGeom>
          <a:noFill/>
          <a:ln w="9525">
            <a:noFill/>
            <a:miter lim="800000"/>
            <a:headEnd/>
            <a:tailEnd/>
          </a:ln>
        </p:spPr>
      </p:pic>
      <p:grpSp>
        <p:nvGrpSpPr>
          <p:cNvPr id="14" name="Group 13"/>
          <p:cNvGrpSpPr/>
          <p:nvPr/>
        </p:nvGrpSpPr>
        <p:grpSpPr>
          <a:xfrm>
            <a:off x="7924800" y="2209800"/>
            <a:ext cx="914400" cy="3733800"/>
            <a:chOff x="7924800" y="2209800"/>
            <a:chExt cx="914400" cy="3733800"/>
          </a:xfrm>
        </p:grpSpPr>
        <p:sp>
          <p:nvSpPr>
            <p:cNvPr id="10" name="Oval 9"/>
            <p:cNvSpPr/>
            <p:nvPr/>
          </p:nvSpPr>
          <p:spPr bwMode="auto">
            <a:xfrm>
              <a:off x="7924800" y="2209800"/>
              <a:ext cx="9144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entury Gothic" pitchFamily="-32" charset="0"/>
                <a:ea typeface="ＭＳ Ｐゴシック" pitchFamily="-32" charset="-128"/>
              </a:endParaRPr>
            </a:p>
          </p:txBody>
        </p:sp>
        <p:sp>
          <p:nvSpPr>
            <p:cNvPr id="11" name="Oval 10"/>
            <p:cNvSpPr/>
            <p:nvPr/>
          </p:nvSpPr>
          <p:spPr bwMode="auto">
            <a:xfrm>
              <a:off x="7924800" y="3810000"/>
              <a:ext cx="9144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Century Gothic" pitchFamily="-32" charset="0"/>
                <a:ea typeface="ＭＳ Ｐゴシック" pitchFamily="-32" charset="-128"/>
              </a:endParaRPr>
            </a:p>
          </p:txBody>
        </p:sp>
        <p:sp>
          <p:nvSpPr>
            <p:cNvPr id="12" name="Oval 11"/>
            <p:cNvSpPr/>
            <p:nvPr/>
          </p:nvSpPr>
          <p:spPr bwMode="auto">
            <a:xfrm>
              <a:off x="7924800" y="5334000"/>
              <a:ext cx="9144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entury Gothic" pitchFamily="-32" charset="0"/>
                <a:ea typeface="ＭＳ Ｐゴシック" pitchFamily="-32" charset="-128"/>
              </a:endParaRPr>
            </a:p>
          </p:txBody>
        </p:sp>
      </p:grpSp>
      <p:sp>
        <p:nvSpPr>
          <p:cNvPr id="70661" name="TextBox 4"/>
          <p:cNvSpPr txBox="1">
            <a:spLocks noChangeArrowheads="1"/>
          </p:cNvSpPr>
          <p:nvPr/>
        </p:nvSpPr>
        <p:spPr bwMode="auto">
          <a:xfrm>
            <a:off x="533400" y="5943600"/>
            <a:ext cx="2286000" cy="738623"/>
          </a:xfrm>
          <a:prstGeom prst="rect">
            <a:avLst/>
          </a:prstGeom>
          <a:noFill/>
          <a:ln w="9525">
            <a:noFill/>
            <a:miter lim="800000"/>
            <a:headEnd/>
            <a:tailEnd/>
          </a:ln>
        </p:spPr>
        <p:txBody>
          <a:bodyPr lIns="91402" tIns="45700" rIns="91402" bIns="45700">
            <a:spAutoFit/>
          </a:bodyPr>
          <a:lstStyle/>
          <a:p>
            <a:r>
              <a:rPr lang="en-US" sz="1400" dirty="0"/>
              <a:t>Data is from lab testing on one particular unit. Numbers may vary from one unit to another.</a:t>
            </a:r>
          </a:p>
        </p:txBody>
      </p:sp>
      <p:sp>
        <p:nvSpPr>
          <p:cNvPr id="5" name="Title 4"/>
          <p:cNvSpPr>
            <a:spLocks noGrp="1"/>
          </p:cNvSpPr>
          <p:nvPr>
            <p:ph type="title"/>
          </p:nvPr>
        </p:nvSpPr>
        <p:spPr>
          <a:xfrm>
            <a:off x="457200" y="0"/>
            <a:ext cx="8229600" cy="1143000"/>
          </a:xfrm>
        </p:spPr>
        <p:txBody>
          <a:bodyPr>
            <a:normAutofit fontScale="90000"/>
          </a:bodyPr>
          <a:lstStyle/>
          <a:p>
            <a:r>
              <a:rPr lang="en-US" b="1" dirty="0" smtClean="0">
                <a:solidFill>
                  <a:schemeClr val="bg1"/>
                </a:solidFill>
              </a:rPr>
              <a:t>Understanding Blower </a:t>
            </a:r>
            <a:r>
              <a:rPr lang="en-US" b="1" dirty="0" smtClean="0"/>
              <a:t>Performance</a:t>
            </a:r>
            <a:endParaRPr lang="en-US" b="1" dirty="0"/>
          </a:p>
        </p:txBody>
      </p:sp>
      <p:sp>
        <p:nvSpPr>
          <p:cNvPr id="7" name="Oval 6"/>
          <p:cNvSpPr/>
          <p:nvPr/>
        </p:nvSpPr>
        <p:spPr bwMode="auto">
          <a:xfrm>
            <a:off x="5943600" y="2133600"/>
            <a:ext cx="9144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entury Gothic" pitchFamily="-32" charset="0"/>
              <a:ea typeface="ＭＳ Ｐゴシック" pitchFamily="-32" charset="-128"/>
            </a:endParaRPr>
          </a:p>
        </p:txBody>
      </p:sp>
      <p:sp>
        <p:nvSpPr>
          <p:cNvPr id="8" name="Oval 7"/>
          <p:cNvSpPr/>
          <p:nvPr/>
        </p:nvSpPr>
        <p:spPr bwMode="auto">
          <a:xfrm>
            <a:off x="6019800" y="3733800"/>
            <a:ext cx="9144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entury Gothic" pitchFamily="-32" charset="0"/>
              <a:ea typeface="ＭＳ Ｐゴシック" pitchFamily="-32" charset="-128"/>
            </a:endParaRPr>
          </a:p>
        </p:txBody>
      </p:sp>
      <p:sp>
        <p:nvSpPr>
          <p:cNvPr id="9" name="Oval 8"/>
          <p:cNvSpPr/>
          <p:nvPr/>
        </p:nvSpPr>
        <p:spPr bwMode="auto">
          <a:xfrm>
            <a:off x="6019800" y="5334000"/>
            <a:ext cx="914400" cy="609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entury Gothic" pitchFamily="-32" charset="0"/>
              <a:ea typeface="ＭＳ Ｐゴシック" pitchFamily="-32"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8" descr="elab_powerpoint_cover"/>
          <p:cNvPicPr>
            <a:picLocks noChangeAspect="1" noChangeArrowheads="1"/>
          </p:cNvPicPr>
          <p:nvPr/>
        </p:nvPicPr>
        <p:blipFill>
          <a:blip r:embed="rId3" cstate="print"/>
          <a:srcRect/>
          <a:stretch>
            <a:fillRect/>
          </a:stretch>
        </p:blipFill>
        <p:spPr bwMode="auto">
          <a:xfrm>
            <a:off x="0" y="0"/>
            <a:ext cx="9145588" cy="6859588"/>
          </a:xfrm>
          <a:prstGeom prst="rect">
            <a:avLst/>
          </a:prstGeom>
          <a:noFill/>
          <a:ln w="9525">
            <a:noFill/>
            <a:miter lim="800000"/>
            <a:headEnd/>
            <a:tailEnd/>
          </a:ln>
        </p:spPr>
      </p:pic>
      <p:sp>
        <p:nvSpPr>
          <p:cNvPr id="29699" name="Text Box 6"/>
          <p:cNvSpPr txBox="1">
            <a:spLocks noChangeArrowheads="1"/>
          </p:cNvSpPr>
          <p:nvPr/>
        </p:nvSpPr>
        <p:spPr bwMode="auto">
          <a:xfrm>
            <a:off x="76200" y="3930650"/>
            <a:ext cx="5181600" cy="1200329"/>
          </a:xfrm>
          <a:prstGeom prst="rect">
            <a:avLst/>
          </a:prstGeom>
          <a:noFill/>
          <a:ln w="9525">
            <a:noFill/>
            <a:miter lim="800000"/>
            <a:headEnd/>
            <a:tailEnd/>
          </a:ln>
        </p:spPr>
        <p:txBody>
          <a:bodyPr>
            <a:spAutoFit/>
          </a:bodyPr>
          <a:lstStyle/>
          <a:p>
            <a:r>
              <a:rPr lang="en-US" sz="3600" b="1" dirty="0" smtClean="0"/>
              <a:t>Electric Motors and Filtration</a:t>
            </a:r>
            <a:endParaRPr lang="en-US" sz="36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5409" name="Object 1"/>
          <p:cNvGraphicFramePr>
            <a:graphicFrameLocks noChangeAspect="1"/>
          </p:cNvGraphicFramePr>
          <p:nvPr/>
        </p:nvGraphicFramePr>
        <p:xfrm>
          <a:off x="228600" y="1295400"/>
          <a:ext cx="8610054" cy="4594225"/>
        </p:xfrm>
        <a:graphic>
          <a:graphicData uri="http://schemas.openxmlformats.org/presentationml/2006/ole">
            <p:oleObj spid="_x0000_s375810" name="Visio" r:id="rId4" imgW="7898580" imgH="4383028" progId="">
              <p:embed/>
            </p:oleObj>
          </a:graphicData>
        </a:graphic>
      </p:graphicFrame>
      <p:sp>
        <p:nvSpPr>
          <p:cNvPr id="7" name="Title 1"/>
          <p:cNvSpPr>
            <a:spLocks noGrp="1"/>
          </p:cNvSpPr>
          <p:nvPr>
            <p:ph type="title"/>
          </p:nvPr>
        </p:nvSpPr>
        <p:spPr>
          <a:xfrm>
            <a:off x="457200" y="0"/>
            <a:ext cx="8229600" cy="1143000"/>
          </a:xfrm>
        </p:spPr>
        <p:txBody>
          <a:bodyPr/>
          <a:lstStyle/>
          <a:p>
            <a:r>
              <a:rPr lang="en-US" b="1" dirty="0" smtClean="0">
                <a:solidFill>
                  <a:schemeClr val="bg1"/>
                </a:solidFill>
              </a:rPr>
              <a:t>The Nitty Gritty!</a:t>
            </a:r>
            <a:endParaRPr lang="en-US" b="1" dirty="0">
              <a:solidFill>
                <a:schemeClr val="bg1"/>
              </a:solidFill>
            </a:endParaRPr>
          </a:p>
        </p:txBody>
      </p:sp>
      <p:sp>
        <p:nvSpPr>
          <p:cNvPr id="4" name="Content Placeholder 2"/>
          <p:cNvSpPr>
            <a:spLocks noGrp="1"/>
          </p:cNvSpPr>
          <p:nvPr>
            <p:ph sz="quarter" idx="1"/>
          </p:nvPr>
        </p:nvSpPr>
        <p:spPr>
          <a:xfrm>
            <a:off x="4724400" y="3429000"/>
            <a:ext cx="4038600" cy="1981200"/>
          </a:xfrm>
        </p:spPr>
        <p:txBody>
          <a:bodyPr>
            <a:normAutofit fontScale="70000" lnSpcReduction="20000"/>
          </a:bodyPr>
          <a:lstStyle/>
          <a:p>
            <a:pPr>
              <a:buNone/>
            </a:pPr>
            <a:r>
              <a:rPr lang="en-US" dirty="0" smtClean="0"/>
              <a:t>What have we not discussed yet?</a:t>
            </a:r>
          </a:p>
          <a:p>
            <a:r>
              <a:rPr lang="en-US" dirty="0" smtClean="0"/>
              <a:t>Dirt load on airside components</a:t>
            </a:r>
          </a:p>
          <a:p>
            <a:r>
              <a:rPr lang="en-US" dirty="0" smtClean="0"/>
              <a:t>How will this effect TESP?</a:t>
            </a:r>
          </a:p>
          <a:p>
            <a:r>
              <a:rPr lang="en-US" dirty="0" smtClean="0"/>
              <a:t>How will this effect airflow?</a:t>
            </a:r>
          </a:p>
          <a:p>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chemeClr val="bg1"/>
                </a:solidFill>
              </a:rPr>
              <a:t>Air Filters</a:t>
            </a:r>
            <a:endParaRPr lang="en-US" b="1" dirty="0">
              <a:solidFill>
                <a:schemeClr val="bg1"/>
              </a:solidFill>
            </a:endParaRPr>
          </a:p>
        </p:txBody>
      </p:sp>
      <p:sp>
        <p:nvSpPr>
          <p:cNvPr id="9" name="Content Placeholder 8"/>
          <p:cNvSpPr>
            <a:spLocks noGrp="1"/>
          </p:cNvSpPr>
          <p:nvPr>
            <p:ph sz="quarter" idx="1"/>
          </p:nvPr>
        </p:nvSpPr>
        <p:spPr/>
        <p:txBody>
          <a:bodyPr/>
          <a:lstStyle/>
          <a:p>
            <a:r>
              <a:rPr lang="en-US" dirty="0" smtClean="0"/>
              <a:t>What is the Pressure Drop?</a:t>
            </a:r>
          </a:p>
          <a:p>
            <a:pPr lvl="1"/>
            <a:r>
              <a:rPr lang="en-US" dirty="0" smtClean="0"/>
              <a:t>Measure across filter</a:t>
            </a:r>
          </a:p>
          <a:p>
            <a:pPr lvl="1"/>
            <a:r>
              <a:rPr lang="en-US" dirty="0" smtClean="0"/>
              <a:t>Measure TESP with and without filter</a:t>
            </a:r>
          </a:p>
          <a:p>
            <a:endParaRPr lang="en-US" dirty="0"/>
          </a:p>
        </p:txBody>
      </p:sp>
      <p:pic>
        <p:nvPicPr>
          <p:cNvPr id="10" name="Picture 2" descr="C:\Users\Christopher\Desktop\Temp File\duct system-filter static test-Testo.jpg"/>
          <p:cNvPicPr>
            <a:picLocks noChangeAspect="1" noChangeArrowheads="1"/>
          </p:cNvPicPr>
          <p:nvPr/>
        </p:nvPicPr>
        <p:blipFill>
          <a:blip r:embed="rId3" cstate="print"/>
          <a:srcRect l="9672" t="40851" r="42938"/>
          <a:stretch>
            <a:fillRect/>
          </a:stretch>
        </p:blipFill>
        <p:spPr bwMode="auto">
          <a:xfrm>
            <a:off x="762000" y="3505200"/>
            <a:ext cx="3733800" cy="2868613"/>
          </a:xfrm>
          <a:prstGeom prst="rect">
            <a:avLst/>
          </a:prstGeom>
          <a:noFill/>
        </p:spPr>
      </p:pic>
      <p:pic>
        <p:nvPicPr>
          <p:cNvPr id="12" name="Picture 2" descr="C:\Users\Christopher\Desktop\Temp File\AH-filter pressdrop.jpg"/>
          <p:cNvPicPr>
            <a:picLocks noChangeAspect="1" noChangeArrowheads="1"/>
          </p:cNvPicPr>
          <p:nvPr/>
        </p:nvPicPr>
        <p:blipFill>
          <a:blip r:embed="rId4" cstate="print"/>
          <a:srcRect l="13524" t="37769" r="40109" b="-3455"/>
          <a:stretch>
            <a:fillRect/>
          </a:stretch>
        </p:blipFill>
        <p:spPr bwMode="auto">
          <a:xfrm>
            <a:off x="5181600" y="3276600"/>
            <a:ext cx="3657600" cy="30480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chemeClr val="bg1"/>
                </a:solidFill>
              </a:rPr>
              <a:t>Air Filters</a:t>
            </a:r>
            <a:endParaRPr lang="en-US" b="1" dirty="0">
              <a:solidFill>
                <a:schemeClr val="bg1"/>
              </a:solidFill>
            </a:endParaRPr>
          </a:p>
        </p:txBody>
      </p:sp>
      <p:sp>
        <p:nvSpPr>
          <p:cNvPr id="9" name="Content Placeholder 8"/>
          <p:cNvSpPr>
            <a:spLocks noGrp="1"/>
          </p:cNvSpPr>
          <p:nvPr>
            <p:ph sz="quarter" idx="1"/>
          </p:nvPr>
        </p:nvSpPr>
        <p:spPr>
          <a:xfrm>
            <a:off x="914400" y="1447800"/>
            <a:ext cx="7772400" cy="4876800"/>
          </a:xfrm>
        </p:spPr>
        <p:txBody>
          <a:bodyPr>
            <a:normAutofit fontScale="92500"/>
          </a:bodyPr>
          <a:lstStyle/>
          <a:p>
            <a:r>
              <a:rPr lang="en-US" dirty="0" smtClean="0"/>
              <a:t>What is the Pressure Drop?</a:t>
            </a:r>
          </a:p>
          <a:p>
            <a:pPr lvl="1"/>
            <a:r>
              <a:rPr lang="en-US" dirty="0" smtClean="0"/>
              <a:t>0.10 – 0.20 in. </a:t>
            </a:r>
            <a:r>
              <a:rPr lang="en-US" dirty="0" err="1" smtClean="0"/>
              <a:t>wc</a:t>
            </a:r>
            <a:r>
              <a:rPr lang="en-US" dirty="0" smtClean="0"/>
              <a:t>.  </a:t>
            </a:r>
          </a:p>
          <a:p>
            <a:r>
              <a:rPr lang="en-US" dirty="0" smtClean="0"/>
              <a:t>How much airflow does it need to move?</a:t>
            </a:r>
          </a:p>
          <a:p>
            <a:r>
              <a:rPr lang="en-US" dirty="0" smtClean="0"/>
              <a:t>This could be a big part of the problem</a:t>
            </a:r>
          </a:p>
          <a:p>
            <a:r>
              <a:rPr lang="en-US" dirty="0" smtClean="0"/>
              <a:t>This could be the least expensive solution for the customer</a:t>
            </a:r>
          </a:p>
          <a:p>
            <a:r>
              <a:rPr lang="en-US" dirty="0" smtClean="0"/>
              <a:t>Higher </a:t>
            </a:r>
            <a:r>
              <a:rPr lang="en-US" dirty="0" smtClean="0"/>
              <a:t>MERV may have higher resistance  depending on filter size and airflow</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0"/>
            <a:ext cx="8229600" cy="1143000"/>
          </a:xfrm>
        </p:spPr>
        <p:txBody>
          <a:bodyPr/>
          <a:lstStyle/>
          <a:p>
            <a:r>
              <a:rPr lang="en-US" b="1" dirty="0" smtClean="0">
                <a:solidFill>
                  <a:schemeClr val="bg1"/>
                </a:solidFill>
              </a:rPr>
              <a:t>Air Filters</a:t>
            </a:r>
            <a:endParaRPr lang="en-US" b="1" dirty="0">
              <a:solidFill>
                <a:schemeClr val="bg1"/>
              </a:solidFill>
            </a:endParaRPr>
          </a:p>
        </p:txBody>
      </p:sp>
      <p:sp>
        <p:nvSpPr>
          <p:cNvPr id="7" name="Content Placeholder 6"/>
          <p:cNvSpPr>
            <a:spLocks noGrp="1"/>
          </p:cNvSpPr>
          <p:nvPr>
            <p:ph sz="quarter" idx="1"/>
          </p:nvPr>
        </p:nvSpPr>
        <p:spPr/>
        <p:txBody>
          <a:bodyPr/>
          <a:lstStyle/>
          <a:p>
            <a:r>
              <a:rPr lang="en-US" dirty="0" smtClean="0"/>
              <a:t>Deep Pleated media and electronic filters need to be sized properly as well</a:t>
            </a:r>
            <a:r>
              <a:rPr lang="en-US" dirty="0" smtClean="0"/>
              <a:t>.</a:t>
            </a:r>
            <a:endParaRPr lang="en-US" dirty="0" smtClean="0"/>
          </a:p>
          <a:p>
            <a:endParaRPr lang="en-US" dirty="0" smtClean="0"/>
          </a:p>
        </p:txBody>
      </p:sp>
      <p:pic>
        <p:nvPicPr>
          <p:cNvPr id="780291" name="Picture 3"/>
          <p:cNvPicPr>
            <a:picLocks noChangeAspect="1" noChangeArrowheads="1"/>
          </p:cNvPicPr>
          <p:nvPr/>
        </p:nvPicPr>
        <p:blipFill>
          <a:blip r:embed="rId3" cstate="print"/>
          <a:srcRect/>
          <a:stretch>
            <a:fillRect/>
          </a:stretch>
        </p:blipFill>
        <p:spPr bwMode="auto">
          <a:xfrm>
            <a:off x="533400" y="2667000"/>
            <a:ext cx="7581900" cy="3705225"/>
          </a:xfrm>
          <a:prstGeom prst="rect">
            <a:avLst/>
          </a:prstGeom>
          <a:noFill/>
          <a:ln w="9525">
            <a:noFill/>
            <a:miter lim="800000"/>
            <a:headEnd/>
            <a:tailEnd/>
          </a:ln>
        </p:spPr>
      </p:pic>
      <p:sp>
        <p:nvSpPr>
          <p:cNvPr id="9" name="TextBox 8"/>
          <p:cNvSpPr txBox="1"/>
          <p:nvPr/>
        </p:nvSpPr>
        <p:spPr>
          <a:xfrm>
            <a:off x="1143000" y="6488668"/>
            <a:ext cx="1473480" cy="369332"/>
          </a:xfrm>
          <a:prstGeom prst="rect">
            <a:avLst/>
          </a:prstGeom>
          <a:noFill/>
        </p:spPr>
        <p:txBody>
          <a:bodyPr wrap="none" rtlCol="0">
            <a:spAutoFit/>
          </a:bodyPr>
          <a:lstStyle/>
          <a:p>
            <a:r>
              <a:rPr lang="en-US" dirty="0" smtClean="0">
                <a:solidFill>
                  <a:srgbClr val="FF0000"/>
                </a:solidFill>
              </a:rPr>
              <a:t>SS-AMUr10 p2</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chemeClr val="bg1"/>
                </a:solidFill>
              </a:rPr>
              <a:t>How to apply this information</a:t>
            </a:r>
            <a:endParaRPr lang="en-US" b="1" dirty="0">
              <a:solidFill>
                <a:schemeClr val="bg1"/>
              </a:solidFill>
            </a:endParaRPr>
          </a:p>
        </p:txBody>
      </p:sp>
      <p:sp>
        <p:nvSpPr>
          <p:cNvPr id="3" name="Content Placeholder 2"/>
          <p:cNvSpPr>
            <a:spLocks noGrp="1"/>
          </p:cNvSpPr>
          <p:nvPr>
            <p:ph sz="quarter" idx="1"/>
          </p:nvPr>
        </p:nvSpPr>
        <p:spPr>
          <a:xfrm>
            <a:off x="914400" y="1447800"/>
            <a:ext cx="7772400" cy="5105400"/>
          </a:xfrm>
        </p:spPr>
        <p:txBody>
          <a:bodyPr>
            <a:normAutofit fontScale="92500" lnSpcReduction="20000"/>
          </a:bodyPr>
          <a:lstStyle/>
          <a:p>
            <a:r>
              <a:rPr lang="en-US" dirty="0" smtClean="0"/>
              <a:t>Keep air side components clean</a:t>
            </a:r>
          </a:p>
          <a:p>
            <a:r>
              <a:rPr lang="en-US" dirty="0" smtClean="0"/>
              <a:t>Measure airflow</a:t>
            </a:r>
          </a:p>
          <a:p>
            <a:pPr lvl="1"/>
            <a:r>
              <a:rPr lang="en-US" dirty="0" smtClean="0"/>
              <a:t>Temperature Rise (Fossil Fuel Systems)</a:t>
            </a:r>
          </a:p>
          <a:p>
            <a:pPr lvl="1"/>
            <a:r>
              <a:rPr lang="en-US" dirty="0" smtClean="0"/>
              <a:t>CFM (A/C and Heat Pump Systems)</a:t>
            </a:r>
          </a:p>
          <a:p>
            <a:r>
              <a:rPr lang="en-US" dirty="0" smtClean="0"/>
              <a:t>Adjust blower operation for proper airflow</a:t>
            </a:r>
          </a:p>
          <a:p>
            <a:r>
              <a:rPr lang="en-US" dirty="0" smtClean="0"/>
              <a:t>Measure TESP</a:t>
            </a:r>
          </a:p>
          <a:p>
            <a:r>
              <a:rPr lang="en-US" dirty="0" smtClean="0"/>
              <a:t>Evaluate TESP concerns</a:t>
            </a:r>
          </a:p>
          <a:p>
            <a:r>
              <a:rPr lang="en-US" dirty="0" smtClean="0"/>
              <a:t>Provide customer with airflow solutions</a:t>
            </a:r>
          </a:p>
          <a:p>
            <a:r>
              <a:rPr lang="en-US" dirty="0" smtClean="0"/>
              <a:t>Communicate system operation and maintenance requirements to customers</a:t>
            </a:r>
          </a:p>
          <a:p>
            <a:pPr lvl="1"/>
            <a:r>
              <a:rPr lang="en-US" dirty="0" smtClean="0"/>
              <a:t>Maintenance Programs !!!!!!!!</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4" name="Picture 1" descr="C:\Users\CAM\Desktop\CAM\CAMHVAC\HVAC Pix\GE ECM Pix\Pix-charts for GE\HCG-ESG  stuff\ESG stuff\G ESG Front 1.jpg"/>
          <p:cNvPicPr>
            <a:picLocks noChangeAspect="1" noChangeArrowheads="1"/>
          </p:cNvPicPr>
          <p:nvPr/>
        </p:nvPicPr>
        <p:blipFill>
          <a:blip r:embed="rId3" cstate="print"/>
          <a:srcRect/>
          <a:stretch>
            <a:fillRect/>
          </a:stretch>
        </p:blipFill>
        <p:spPr bwMode="auto">
          <a:xfrm>
            <a:off x="7697787" y="2133600"/>
            <a:ext cx="1446213" cy="1909763"/>
          </a:xfrm>
          <a:prstGeom prst="rect">
            <a:avLst/>
          </a:prstGeom>
          <a:noFill/>
          <a:ln w="9525">
            <a:noFill/>
            <a:miter lim="800000"/>
            <a:headEnd/>
            <a:tailEnd/>
          </a:ln>
        </p:spPr>
      </p:pic>
      <p:sp>
        <p:nvSpPr>
          <p:cNvPr id="153602" name="Rectangle 3"/>
          <p:cNvSpPr>
            <a:spLocks noGrp="1" noChangeArrowheads="1"/>
          </p:cNvSpPr>
          <p:nvPr>
            <p:ph type="body" idx="1"/>
          </p:nvPr>
        </p:nvSpPr>
        <p:spPr>
          <a:xfrm>
            <a:off x="304800" y="1250950"/>
            <a:ext cx="8228013" cy="4527550"/>
          </a:xfrm>
        </p:spPr>
        <p:txBody>
          <a:bodyPr lIns="82918" tIns="41459" rIns="82918" bIns="41459"/>
          <a:lstStyle/>
          <a:p>
            <a:pPr eaLnBrk="1" hangingPunct="1">
              <a:buFontTx/>
              <a:buNone/>
            </a:pPr>
            <a:r>
              <a:rPr lang="en-US" sz="2900" b="1" dirty="0" smtClean="0"/>
              <a:t>www.theDealerToolbox.com</a:t>
            </a:r>
          </a:p>
          <a:p>
            <a:pPr eaLnBrk="1" hangingPunct="1"/>
            <a:r>
              <a:rPr lang="en-US" sz="2900" dirty="0" err="1" smtClean="0"/>
              <a:t>Genteq</a:t>
            </a:r>
            <a:r>
              <a:rPr lang="en-US" sz="2900" dirty="0" smtClean="0"/>
              <a:t> product information &amp; training videos</a:t>
            </a:r>
          </a:p>
          <a:p>
            <a:pPr eaLnBrk="1" hangingPunct="1"/>
            <a:r>
              <a:rPr lang="en-US" sz="2900" dirty="0" smtClean="0"/>
              <a:t>ECM Service Guide</a:t>
            </a:r>
          </a:p>
          <a:p>
            <a:pPr lvl="1" eaLnBrk="1" hangingPunct="1"/>
            <a:r>
              <a:rPr lang="en-US" sz="2500" dirty="0" smtClean="0"/>
              <a:t>Free to </a:t>
            </a:r>
            <a:r>
              <a:rPr lang="en-US" sz="2500" dirty="0" smtClean="0"/>
              <a:t>download</a:t>
            </a:r>
            <a:endParaRPr lang="en-US" sz="2500" dirty="0" smtClean="0"/>
          </a:p>
          <a:p>
            <a:pPr lvl="1" eaLnBrk="1" hangingPunct="1"/>
            <a:r>
              <a:rPr lang="en-US" sz="2500" dirty="0" smtClean="0"/>
              <a:t>Troubleshooting Guide for all </a:t>
            </a:r>
            <a:r>
              <a:rPr lang="en-US" sz="2500" dirty="0" err="1" smtClean="0"/>
              <a:t>Genteq</a:t>
            </a:r>
            <a:r>
              <a:rPr lang="en-US" sz="2500" dirty="0" smtClean="0"/>
              <a:t> ECM</a:t>
            </a:r>
          </a:p>
          <a:p>
            <a:pPr marL="908050" lvl="2" eaLnBrk="1" hangingPunct="1"/>
            <a:r>
              <a:rPr lang="en-US" sz="2100" dirty="0" smtClean="0"/>
              <a:t>Constant Airflow (Variable Speed) indoor blower motors</a:t>
            </a:r>
          </a:p>
          <a:p>
            <a:pPr marL="908050" lvl="3" eaLnBrk="1" hangingPunct="1"/>
            <a:r>
              <a:rPr lang="en-US" sz="1700" dirty="0" smtClean="0"/>
              <a:t>Including use of </a:t>
            </a:r>
            <a:r>
              <a:rPr lang="en-US" sz="1700" dirty="0" err="1" smtClean="0"/>
              <a:t>TECMate</a:t>
            </a:r>
            <a:endParaRPr lang="en-US" sz="1700" dirty="0" smtClean="0"/>
          </a:p>
          <a:p>
            <a:pPr marL="908050" lvl="2" eaLnBrk="1" hangingPunct="1"/>
            <a:r>
              <a:rPr lang="en-US" sz="2100" dirty="0" smtClean="0"/>
              <a:t>Constant Torque X13 and Evergreen indoor blower motors</a:t>
            </a:r>
          </a:p>
          <a:p>
            <a:pPr marL="908050" lvl="2" eaLnBrk="1" hangingPunct="1"/>
            <a:r>
              <a:rPr lang="en-US" sz="2100" dirty="0" smtClean="0"/>
              <a:t>Constant Speed 142 and 142</a:t>
            </a:r>
            <a:r>
              <a:rPr lang="en-US" sz="2100" baseline="30000" dirty="0" smtClean="0"/>
              <a:t>R</a:t>
            </a:r>
            <a:r>
              <a:rPr lang="en-US" sz="2100" dirty="0" smtClean="0"/>
              <a:t> outdoor fan motors</a:t>
            </a:r>
          </a:p>
          <a:p>
            <a:pPr eaLnBrk="1" hangingPunct="1"/>
            <a:endParaRPr lang="en-US" sz="2900" dirty="0" smtClean="0"/>
          </a:p>
        </p:txBody>
      </p:sp>
      <p:sp>
        <p:nvSpPr>
          <p:cNvPr id="7" name="TextBox 6"/>
          <p:cNvSpPr txBox="1"/>
          <p:nvPr/>
        </p:nvSpPr>
        <p:spPr>
          <a:xfrm>
            <a:off x="7772400" y="0"/>
            <a:ext cx="1371600" cy="461963"/>
          </a:xfrm>
          <a:prstGeom prst="rect">
            <a:avLst/>
          </a:prstGeom>
          <a:noFill/>
        </p:spPr>
        <p:txBody>
          <a:bodyPr>
            <a:spAutoFit/>
          </a:bodyPr>
          <a:lstStyle/>
          <a:p>
            <a:pPr algn="r">
              <a:defRPr/>
            </a:pPr>
            <a:r>
              <a:rPr lang="en-US" dirty="0">
                <a:solidFill>
                  <a:schemeClr val="bg1"/>
                </a:solidFill>
                <a:latin typeface="+mn-lt"/>
                <a:ea typeface="ＭＳ Ｐゴシック" pitchFamily="-32" charset="-128"/>
              </a:rPr>
              <a:t>Page 15 </a:t>
            </a:r>
          </a:p>
        </p:txBody>
      </p:sp>
      <p:sp>
        <p:nvSpPr>
          <p:cNvPr id="153605" name="Rectangle 2"/>
          <p:cNvSpPr>
            <a:spLocks noGrp="1" noChangeArrowheads="1"/>
          </p:cNvSpPr>
          <p:nvPr>
            <p:ph type="title"/>
          </p:nvPr>
        </p:nvSpPr>
        <p:spPr bwMode="auto">
          <a:xfrm>
            <a:off x="0" y="0"/>
            <a:ext cx="8305800" cy="762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dirty="0" smtClean="0">
                <a:solidFill>
                  <a:schemeClr val="bg1"/>
                </a:solidFill>
              </a:rPr>
              <a:t>More Resources</a:t>
            </a:r>
            <a:endParaRPr lang="en-US" sz="3200" b="1" dirty="0" smtClean="0">
              <a:solidFill>
                <a:schemeClr val="bg1"/>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838200" y="1371600"/>
            <a:ext cx="7534275" cy="2114550"/>
          </a:xfrm>
          <a:prstGeom prst="rect">
            <a:avLst/>
          </a:prstGeom>
          <a:noFill/>
          <a:ln w="38100">
            <a:noFill/>
            <a:miter lim="800000"/>
            <a:headEnd/>
            <a:tailEnd/>
          </a:ln>
        </p:spPr>
        <p:txBody>
          <a:bodyPr lIns="82918" tIns="41459" rIns="82918" bIns="41459">
            <a:spAutoFit/>
          </a:bodyPr>
          <a:lstStyle/>
          <a:p>
            <a:pPr algn="ctr"/>
            <a:endParaRPr lang="en-US" sz="3300">
              <a:latin typeface="Arial" charset="0"/>
            </a:endParaRPr>
          </a:p>
          <a:p>
            <a:pPr algn="ctr"/>
            <a:r>
              <a:rPr lang="en-US" sz="3300">
                <a:latin typeface="Arial" charset="0"/>
              </a:rPr>
              <a:t> would like to thank you for your dedication to professionalism and continuing education</a:t>
            </a:r>
            <a:r>
              <a:rPr lang="en-US">
                <a:latin typeface="Arial" charset="0"/>
              </a:rPr>
              <a:t>.</a:t>
            </a:r>
          </a:p>
        </p:txBody>
      </p:sp>
      <p:pic>
        <p:nvPicPr>
          <p:cNvPr id="194563" name="Picture 3" descr="j0404359[1]"/>
          <p:cNvPicPr>
            <a:picLocks noChangeAspect="1" noChangeArrowheads="1"/>
          </p:cNvPicPr>
          <p:nvPr/>
        </p:nvPicPr>
        <p:blipFill>
          <a:blip r:embed="rId3" cstate="print"/>
          <a:srcRect/>
          <a:stretch>
            <a:fillRect/>
          </a:stretch>
        </p:blipFill>
        <p:spPr bwMode="auto">
          <a:xfrm>
            <a:off x="3352800" y="3733800"/>
            <a:ext cx="2598738" cy="2568575"/>
          </a:xfrm>
          <a:prstGeom prst="rect">
            <a:avLst/>
          </a:prstGeom>
          <a:noFill/>
          <a:ln w="9525">
            <a:noFill/>
            <a:miter lim="800000"/>
            <a:headEnd/>
            <a:tailEnd/>
          </a:ln>
        </p:spPr>
      </p:pic>
      <p:sp>
        <p:nvSpPr>
          <p:cNvPr id="4" name="Rectangle 2"/>
          <p:cNvSpPr txBox="1">
            <a:spLocks noChangeArrowheads="1"/>
          </p:cNvSpPr>
          <p:nvPr/>
        </p:nvSpPr>
        <p:spPr bwMode="auto">
          <a:xfrm>
            <a:off x="0" y="0"/>
            <a:ext cx="7086600" cy="762000"/>
          </a:xfrm>
          <a:prstGeom prst="rect">
            <a:avLst/>
          </a:prstGeom>
          <a:noFill/>
          <a:ln>
            <a:miter lim="800000"/>
            <a:headEnd/>
            <a:tailEnd/>
          </a:ln>
        </p:spPr>
        <p:txBody>
          <a:bodyPr lIns="82918" tIns="41459" rIns="82918" bIns="41459"/>
          <a:lstStyle/>
          <a:p>
            <a:pPr eaLnBrk="1" hangingPunct="1">
              <a:defRPr/>
            </a:pPr>
            <a:r>
              <a:rPr lang="en-US" sz="4400" b="1" kern="0" dirty="0">
                <a:solidFill>
                  <a:schemeClr val="bg1"/>
                </a:solidFill>
                <a:latin typeface="+mj-lt"/>
                <a:ea typeface="+mj-ea"/>
                <a:cs typeface="+mj-cs"/>
              </a:rPr>
              <a:t>Thank YOU</a:t>
            </a:r>
            <a:endParaRPr lang="en-US" sz="3200" b="1" kern="0" dirty="0">
              <a:solidFill>
                <a:schemeClr val="bg1"/>
              </a:solidFill>
              <a:latin typeface="+mj-lt"/>
              <a:ea typeface="+mj-ea"/>
              <a:cs typeface="+mj-cs"/>
            </a:endParaRPr>
          </a:p>
        </p:txBody>
      </p:sp>
      <p:pic>
        <p:nvPicPr>
          <p:cNvPr id="194565" name="Picture 14" descr="GenteqCMYK.jpg"/>
          <p:cNvPicPr>
            <a:picLocks noChangeAspect="1"/>
          </p:cNvPicPr>
          <p:nvPr/>
        </p:nvPicPr>
        <p:blipFill>
          <a:blip r:embed="rId4" cstate="print"/>
          <a:srcRect/>
          <a:stretch>
            <a:fillRect/>
          </a:stretch>
        </p:blipFill>
        <p:spPr bwMode="auto">
          <a:xfrm>
            <a:off x="2743200" y="1066800"/>
            <a:ext cx="3810000" cy="8080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bwMode="auto">
          <a:xfrm>
            <a:off x="3243263" y="1184275"/>
            <a:ext cx="4405312" cy="1141413"/>
          </a:xfrm>
          <a:noFill/>
          <a:ln>
            <a:miter lim="800000"/>
            <a:headEnd/>
            <a:tailEnd/>
          </a:ln>
        </p:spPr>
        <p:txBody>
          <a:bodyPr vert="horz" wrap="square" lIns="82918" tIns="41459" rIns="82918" bIns="41459" numCol="1" anchor="t" anchorCtr="0" compatLnSpc="1">
            <a:prstTxWarp prst="textNoShape">
              <a:avLst/>
            </a:prstTxWarp>
          </a:bodyPr>
          <a:lstStyle/>
          <a:p>
            <a:pPr eaLnBrk="1" hangingPunct="1"/>
            <a:r>
              <a:rPr lang="en-US" sz="2900" b="1" dirty="0" smtClean="0"/>
              <a:t>Hey </a:t>
            </a:r>
            <a:r>
              <a:rPr lang="en-US" sz="2900" b="1" dirty="0" smtClean="0"/>
              <a:t>“Paul &amp; </a:t>
            </a:r>
            <a:r>
              <a:rPr lang="en-US" sz="2900" b="1" dirty="0" err="1" smtClean="0"/>
              <a:t>Kam</a:t>
            </a:r>
            <a:r>
              <a:rPr lang="en-US" sz="2900" b="1" dirty="0" smtClean="0"/>
              <a:t>”, </a:t>
            </a:r>
            <a:r>
              <a:rPr lang="en-US" sz="2900" b="1" dirty="0" smtClean="0"/>
              <a:t>don’t forget to answer questions, you do have a tendency to ramble you know.</a:t>
            </a:r>
          </a:p>
        </p:txBody>
      </p:sp>
      <p:pic>
        <p:nvPicPr>
          <p:cNvPr id="195587" name="Picture 3" descr="j0404347[1]"/>
          <p:cNvPicPr>
            <a:picLocks noChangeAspect="1" noChangeArrowheads="1"/>
          </p:cNvPicPr>
          <p:nvPr/>
        </p:nvPicPr>
        <p:blipFill>
          <a:blip r:embed="rId3" cstate="print"/>
          <a:srcRect/>
          <a:stretch>
            <a:fillRect/>
          </a:stretch>
        </p:blipFill>
        <p:spPr bwMode="auto">
          <a:xfrm>
            <a:off x="657225" y="3451225"/>
            <a:ext cx="2935288" cy="2314575"/>
          </a:xfrm>
          <a:prstGeom prst="rect">
            <a:avLst/>
          </a:prstGeom>
          <a:noFill/>
          <a:ln w="9525">
            <a:noFill/>
            <a:miter lim="800000"/>
            <a:headEnd/>
            <a:tailEnd/>
          </a:ln>
        </p:spPr>
      </p:pic>
      <p:sp>
        <p:nvSpPr>
          <p:cNvPr id="195588" name="AutoShape 4"/>
          <p:cNvSpPr>
            <a:spLocks noChangeArrowheads="1"/>
          </p:cNvSpPr>
          <p:nvPr/>
        </p:nvSpPr>
        <p:spPr bwMode="auto">
          <a:xfrm>
            <a:off x="2963863" y="911225"/>
            <a:ext cx="4921250" cy="2722563"/>
          </a:xfrm>
          <a:prstGeom prst="wedgeRoundRectCallout">
            <a:avLst>
              <a:gd name="adj1" fmla="val -46093"/>
              <a:gd name="adj2" fmla="val 87759"/>
              <a:gd name="adj3" fmla="val 16667"/>
            </a:avLst>
          </a:prstGeom>
          <a:noFill/>
          <a:ln w="38100">
            <a:solidFill>
              <a:srgbClr val="FF0000"/>
            </a:solidFill>
            <a:miter lim="800000"/>
            <a:headEnd/>
            <a:tailEnd/>
          </a:ln>
        </p:spPr>
        <p:txBody>
          <a:bodyPr lIns="82918" tIns="41459" rIns="82918" bIns="41459"/>
          <a:lstStyle/>
          <a:p>
            <a:pPr algn="ctr"/>
            <a:endParaRPr lang="en-US"/>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bwMode="auto">
          <a:xfrm>
            <a:off x="533400" y="914400"/>
            <a:ext cx="8229600" cy="1143000"/>
          </a:xfrm>
          <a:noFill/>
          <a:ln>
            <a:miter lim="800000"/>
            <a:headEnd/>
            <a:tailEnd/>
          </a:ln>
        </p:spPr>
        <p:txBody>
          <a:bodyPr vert="horz" wrap="square" lIns="82918" tIns="41459" rIns="82918" bIns="41459" numCol="1" anchor="t" anchorCtr="0" compatLnSpc="1">
            <a:prstTxWarp prst="textNoShape">
              <a:avLst/>
            </a:prstTxWarp>
          </a:bodyPr>
          <a:lstStyle/>
          <a:p>
            <a:pPr eaLnBrk="1" hangingPunct="1"/>
            <a:r>
              <a:rPr lang="en-US" sz="6500" b="1" smtClean="0"/>
              <a:t>That’s All Folks!</a:t>
            </a:r>
          </a:p>
        </p:txBody>
      </p:sp>
      <p:pic>
        <p:nvPicPr>
          <p:cNvPr id="196611" name="Picture 4" descr="j0334034[1]"/>
          <p:cNvPicPr>
            <a:picLocks noChangeAspect="1" noChangeArrowheads="1"/>
          </p:cNvPicPr>
          <p:nvPr/>
        </p:nvPicPr>
        <p:blipFill>
          <a:blip r:embed="rId3" cstate="print"/>
          <a:srcRect/>
          <a:stretch>
            <a:fillRect/>
          </a:stretch>
        </p:blipFill>
        <p:spPr bwMode="auto">
          <a:xfrm>
            <a:off x="2544763" y="2339975"/>
            <a:ext cx="3351212" cy="31797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2362200" y="838200"/>
          <a:ext cx="4064000" cy="5684838"/>
        </p:xfrm>
        <a:graphic>
          <a:graphicData uri="http://schemas.openxmlformats.org/presentationml/2006/ole">
            <p:oleObj spid="_x0000_s1026" name="Visio" r:id="rId4" imgW="6550312" imgH="9162355" progId="Visio.Drawing.11">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0" y="0"/>
            <a:ext cx="8897938" cy="70485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The ECM Textbook</a:t>
            </a:r>
            <a:br>
              <a:rPr lang="en-US" b="1" smtClean="0">
                <a:solidFill>
                  <a:schemeClr val="bg1"/>
                </a:solidFill>
              </a:rPr>
            </a:br>
            <a:endParaRPr lang="en-US" sz="2500" b="1" smtClean="0">
              <a:solidFill>
                <a:schemeClr val="bg1"/>
              </a:solidFill>
            </a:endParaRPr>
          </a:p>
        </p:txBody>
      </p:sp>
      <p:sp>
        <p:nvSpPr>
          <p:cNvPr id="30723" name="Text Box 6"/>
          <p:cNvSpPr txBox="1">
            <a:spLocks noChangeArrowheads="1"/>
          </p:cNvSpPr>
          <p:nvPr/>
        </p:nvSpPr>
        <p:spPr bwMode="auto">
          <a:xfrm>
            <a:off x="431800" y="1287463"/>
            <a:ext cx="7950200" cy="3315382"/>
          </a:xfrm>
          <a:prstGeom prst="rect">
            <a:avLst/>
          </a:prstGeom>
          <a:noFill/>
          <a:ln w="38100">
            <a:noFill/>
            <a:miter lim="800000"/>
            <a:headEnd/>
            <a:tailEnd/>
          </a:ln>
        </p:spPr>
        <p:txBody>
          <a:bodyPr lIns="82918" tIns="41459" rIns="82918" bIns="41459">
            <a:spAutoFit/>
          </a:bodyPr>
          <a:lstStyle/>
          <a:p>
            <a:r>
              <a:rPr lang="en-US" sz="4800" b="1" dirty="0">
                <a:latin typeface="Arial" charset="0"/>
              </a:rPr>
              <a:t>Table of Contents</a:t>
            </a:r>
          </a:p>
          <a:p>
            <a:endParaRPr lang="en-US" sz="2200" b="1" dirty="0">
              <a:latin typeface="Arial" charset="0"/>
            </a:endParaRPr>
          </a:p>
          <a:p>
            <a:r>
              <a:rPr lang="en-US" sz="2200" b="1" dirty="0">
                <a:latin typeface="Arial" charset="0"/>
              </a:rPr>
              <a:t> </a:t>
            </a:r>
            <a:r>
              <a:rPr lang="en-US" sz="2800" b="1" dirty="0">
                <a:latin typeface="Arial" charset="0"/>
              </a:rPr>
              <a:t>History of ECM</a:t>
            </a:r>
          </a:p>
          <a:p>
            <a:r>
              <a:rPr lang="en-US" sz="2800" b="1" dirty="0">
                <a:latin typeface="Arial" charset="0"/>
              </a:rPr>
              <a:t> 	</a:t>
            </a:r>
          </a:p>
          <a:p>
            <a:r>
              <a:rPr lang="en-US" sz="2800" b="1" dirty="0">
                <a:latin typeface="Arial" charset="0"/>
              </a:rPr>
              <a:t> </a:t>
            </a:r>
            <a:r>
              <a:rPr lang="en-US" sz="2800" b="1" dirty="0" smtClean="0">
                <a:latin typeface="Arial" charset="0"/>
              </a:rPr>
              <a:t>Motor Technologies</a:t>
            </a:r>
            <a:endParaRPr lang="en-US" sz="2800" b="1" dirty="0">
              <a:latin typeface="Arial" charset="0"/>
            </a:endParaRPr>
          </a:p>
          <a:p>
            <a:endParaRPr lang="en-US" sz="2800" b="1" dirty="0">
              <a:latin typeface="Arial" charset="0"/>
            </a:endParaRPr>
          </a:p>
          <a:p>
            <a:r>
              <a:rPr lang="en-US" sz="2800" b="1" dirty="0">
                <a:latin typeface="Arial" charset="0"/>
              </a:rPr>
              <a:t> </a:t>
            </a:r>
            <a:r>
              <a:rPr lang="en-US" sz="2800" b="1" dirty="0" smtClean="0">
                <a:latin typeface="Arial" charset="0"/>
              </a:rPr>
              <a:t>Static Pressure Impact</a:t>
            </a:r>
            <a:endParaRPr lang="en-US" sz="2800" b="1" dirty="0">
              <a:latin typeface="Arial" charset="0"/>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cstate="print"/>
          <a:srcRect/>
          <a:stretch>
            <a:fillRect/>
          </a:stretch>
        </p:blipFill>
        <p:spPr bwMode="auto">
          <a:xfrm>
            <a:off x="0" y="-11113"/>
            <a:ext cx="9144000" cy="6869113"/>
          </a:xfrm>
          <a:prstGeom prst="rect">
            <a:avLst/>
          </a:prstGeom>
          <a:noFill/>
          <a:ln w="9525">
            <a:noFill/>
            <a:miter lim="800000"/>
            <a:headEnd/>
            <a:tailEnd/>
          </a:ln>
        </p:spPr>
      </p:pic>
      <p:sp>
        <p:nvSpPr>
          <p:cNvPr id="3" name="TextBox 2"/>
          <p:cNvSpPr txBox="1"/>
          <p:nvPr/>
        </p:nvSpPr>
        <p:spPr>
          <a:xfrm>
            <a:off x="7772400" y="0"/>
            <a:ext cx="1371600" cy="461963"/>
          </a:xfrm>
          <a:prstGeom prst="rect">
            <a:avLst/>
          </a:prstGeom>
          <a:noFill/>
        </p:spPr>
        <p:txBody>
          <a:bodyPr>
            <a:spAutoFit/>
          </a:bodyPr>
          <a:lstStyle/>
          <a:p>
            <a:pPr algn="r">
              <a:defRPr/>
            </a:pPr>
            <a:r>
              <a:rPr lang="en-US" dirty="0">
                <a:solidFill>
                  <a:schemeClr val="bg1"/>
                </a:solidFill>
                <a:latin typeface="+mn-lt"/>
                <a:ea typeface="ＭＳ Ｐゴシック" pitchFamily="-32" charset="-128"/>
              </a:rPr>
              <a:t>Page 7 </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xfrm>
            <a:off x="0" y="0"/>
            <a:ext cx="8686800" cy="1143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Overview of ECM Technology</a:t>
            </a:r>
          </a:p>
        </p:txBody>
      </p:sp>
      <p:sp>
        <p:nvSpPr>
          <p:cNvPr id="51203" name="Rectangle 3"/>
          <p:cNvSpPr>
            <a:spLocks noGrp="1" noChangeArrowheads="1"/>
          </p:cNvSpPr>
          <p:nvPr>
            <p:ph type="body" idx="1"/>
          </p:nvPr>
        </p:nvSpPr>
        <p:spPr>
          <a:xfrm>
            <a:off x="447675" y="1250950"/>
            <a:ext cx="8228013" cy="4527550"/>
          </a:xfrm>
        </p:spPr>
        <p:txBody>
          <a:bodyPr lIns="82918" tIns="41459" rIns="82918" bIns="41459"/>
          <a:lstStyle/>
          <a:p>
            <a:pPr eaLnBrk="1" hangingPunct="1"/>
            <a:r>
              <a:rPr lang="en-US" sz="2500" smtClean="0"/>
              <a:t>Benefit of Technology</a:t>
            </a:r>
          </a:p>
          <a:p>
            <a:pPr lvl="1" eaLnBrk="1" hangingPunct="1"/>
            <a:r>
              <a:rPr lang="en-US" sz="2200" smtClean="0"/>
              <a:t>Electrical Efficiency</a:t>
            </a:r>
          </a:p>
          <a:p>
            <a:pPr lvl="1" eaLnBrk="1" hangingPunct="1"/>
            <a:r>
              <a:rPr lang="en-US" sz="2200" smtClean="0"/>
              <a:t>Program more precise and controlled operation</a:t>
            </a:r>
          </a:p>
          <a:p>
            <a:pPr lvl="1" eaLnBrk="1" hangingPunct="1"/>
            <a:r>
              <a:rPr lang="en-US" sz="2200" smtClean="0"/>
              <a:t>Wider range of operation </a:t>
            </a:r>
          </a:p>
          <a:p>
            <a:pPr lvl="1" eaLnBrk="1" hangingPunct="1"/>
            <a:r>
              <a:rPr lang="en-US" sz="2200" smtClean="0"/>
              <a:t>Enhance consumer comfort</a:t>
            </a:r>
          </a:p>
          <a:p>
            <a:pPr lvl="2" eaLnBrk="1" hangingPunct="1"/>
            <a:r>
              <a:rPr lang="en-US" sz="1700" smtClean="0"/>
              <a:t>Dehumidification</a:t>
            </a:r>
          </a:p>
          <a:p>
            <a:pPr lvl="2" eaLnBrk="1" hangingPunct="1"/>
            <a:r>
              <a:rPr lang="en-US" sz="1700" smtClean="0"/>
              <a:t>Constant Fan</a:t>
            </a:r>
          </a:p>
          <a:p>
            <a:pPr lvl="2" eaLnBrk="1" hangingPunct="1"/>
            <a:r>
              <a:rPr lang="en-US" sz="1700" smtClean="0"/>
              <a:t>Soft Start/Stop</a:t>
            </a:r>
          </a:p>
          <a:p>
            <a:pPr lvl="2" eaLnBrk="1" hangingPunct="1"/>
            <a:r>
              <a:rPr lang="en-US" sz="1700" smtClean="0"/>
              <a:t>Improved Airflow</a:t>
            </a:r>
          </a:p>
        </p:txBody>
      </p:sp>
      <p:pic>
        <p:nvPicPr>
          <p:cNvPr id="51204" name="Picture 4" descr="P1200051croppedonwhite"/>
          <p:cNvPicPr>
            <a:picLocks noChangeAspect="1" noChangeArrowheads="1"/>
          </p:cNvPicPr>
          <p:nvPr/>
        </p:nvPicPr>
        <p:blipFill>
          <a:blip r:embed="rId3" cstate="print"/>
          <a:srcRect l="3822" t="12665" r="4431" b="5917"/>
          <a:stretch>
            <a:fillRect/>
          </a:stretch>
        </p:blipFill>
        <p:spPr bwMode="auto">
          <a:xfrm>
            <a:off x="3103563" y="4586288"/>
            <a:ext cx="3635375" cy="1749425"/>
          </a:xfrm>
          <a:prstGeom prst="rect">
            <a:avLst/>
          </a:prstGeom>
          <a:noFill/>
          <a:ln w="9525">
            <a:noFill/>
            <a:miter lim="800000"/>
            <a:headEnd/>
            <a:tailEnd/>
          </a:ln>
        </p:spPr>
      </p:pic>
      <p:sp>
        <p:nvSpPr>
          <p:cNvPr id="51205" name="AutoShape 5"/>
          <p:cNvSpPr>
            <a:spLocks/>
          </p:cNvSpPr>
          <p:nvPr/>
        </p:nvSpPr>
        <p:spPr bwMode="auto">
          <a:xfrm>
            <a:off x="1216025" y="5130800"/>
            <a:ext cx="1328738" cy="679450"/>
          </a:xfrm>
          <a:prstGeom prst="borderCallout2">
            <a:avLst>
              <a:gd name="adj1" fmla="val 15000"/>
              <a:gd name="adj2" fmla="val 105264"/>
              <a:gd name="adj3" fmla="val 15000"/>
              <a:gd name="adj4" fmla="val 116884"/>
              <a:gd name="adj5" fmla="val -10000"/>
              <a:gd name="adj6" fmla="val 158662"/>
            </a:avLst>
          </a:prstGeom>
          <a:noFill/>
          <a:ln w="38100">
            <a:solidFill>
              <a:schemeClr val="tx1"/>
            </a:solidFill>
            <a:miter lim="800000"/>
            <a:headEnd/>
            <a:tailEnd/>
          </a:ln>
        </p:spPr>
        <p:txBody>
          <a:bodyPr lIns="82918" tIns="41459" rIns="82918" bIns="41459"/>
          <a:lstStyle/>
          <a:p>
            <a:pPr algn="ctr"/>
            <a:r>
              <a:rPr lang="en-US" sz="1800" b="1">
                <a:latin typeface="Arial" charset="0"/>
              </a:rPr>
              <a:t>Motor</a:t>
            </a:r>
          </a:p>
          <a:p>
            <a:pPr algn="ctr"/>
            <a:r>
              <a:rPr lang="en-US" sz="1800" b="1">
                <a:latin typeface="Arial" charset="0"/>
              </a:rPr>
              <a:t>Control</a:t>
            </a:r>
          </a:p>
        </p:txBody>
      </p:sp>
      <p:sp>
        <p:nvSpPr>
          <p:cNvPr id="51206" name="AutoShape 6"/>
          <p:cNvSpPr>
            <a:spLocks/>
          </p:cNvSpPr>
          <p:nvPr/>
        </p:nvSpPr>
        <p:spPr bwMode="auto">
          <a:xfrm>
            <a:off x="7299325" y="4652963"/>
            <a:ext cx="1606550" cy="954087"/>
          </a:xfrm>
          <a:prstGeom prst="borderCallout2">
            <a:avLst>
              <a:gd name="adj1" fmla="val 10713"/>
              <a:gd name="adj2" fmla="val -4347"/>
              <a:gd name="adj3" fmla="val 10713"/>
              <a:gd name="adj4" fmla="val -25542"/>
              <a:gd name="adj5" fmla="val 92856"/>
              <a:gd name="adj6" fmla="val -101542"/>
            </a:avLst>
          </a:prstGeom>
          <a:noFill/>
          <a:ln w="38100">
            <a:solidFill>
              <a:schemeClr val="tx1"/>
            </a:solidFill>
            <a:miter lim="800000"/>
            <a:headEnd/>
            <a:tailEnd/>
          </a:ln>
        </p:spPr>
        <p:txBody>
          <a:bodyPr lIns="82918" tIns="41459" rIns="82918" bIns="41459"/>
          <a:lstStyle/>
          <a:p>
            <a:pPr algn="ctr"/>
            <a:r>
              <a:rPr lang="en-US" sz="1800" b="1">
                <a:latin typeface="Arial" charset="0"/>
              </a:rPr>
              <a:t>Permanent magnet rotor</a:t>
            </a:r>
          </a:p>
        </p:txBody>
      </p:sp>
      <p:sp>
        <p:nvSpPr>
          <p:cNvPr id="7" name="TextBox 6"/>
          <p:cNvSpPr txBox="1"/>
          <p:nvPr/>
        </p:nvSpPr>
        <p:spPr>
          <a:xfrm>
            <a:off x="7772400" y="0"/>
            <a:ext cx="1371600" cy="461963"/>
          </a:xfrm>
          <a:prstGeom prst="rect">
            <a:avLst/>
          </a:prstGeom>
          <a:noFill/>
        </p:spPr>
        <p:txBody>
          <a:bodyPr>
            <a:spAutoFit/>
          </a:bodyPr>
          <a:lstStyle/>
          <a:p>
            <a:pPr algn="r">
              <a:defRPr/>
            </a:pPr>
            <a:r>
              <a:rPr lang="en-US" dirty="0">
                <a:solidFill>
                  <a:schemeClr val="bg1"/>
                </a:solidFill>
                <a:latin typeface="+mn-lt"/>
                <a:ea typeface="ＭＳ Ｐゴシック" pitchFamily="-32" charset="-128"/>
              </a:rPr>
              <a:t>Page 8 </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892175" y="1184275"/>
            <a:ext cx="8251825" cy="1446213"/>
          </a:xfrm>
          <a:prstGeom prst="rect">
            <a:avLst/>
          </a:prstGeom>
          <a:noFill/>
          <a:ln w="12700">
            <a:noFill/>
            <a:miter lim="800000"/>
            <a:headEnd type="none" w="sm" len="sm"/>
            <a:tailEnd type="none" w="sm" len="sm"/>
          </a:ln>
        </p:spPr>
        <p:txBody>
          <a:bodyPr lIns="91416" tIns="45708" rIns="91416" bIns="45708">
            <a:spAutoFit/>
          </a:bodyPr>
          <a:lstStyle/>
          <a:p>
            <a:pPr marL="1825625" lvl="4" defTabSz="911225">
              <a:buFontTx/>
              <a:buChar char="•"/>
            </a:pPr>
            <a:endParaRPr lang="en-US" sz="1800" b="1">
              <a:latin typeface="Arial" charset="0"/>
            </a:endParaRPr>
          </a:p>
          <a:p>
            <a:pPr marL="1825625" lvl="4" defTabSz="911225">
              <a:buFontTx/>
              <a:buChar char="•"/>
            </a:pPr>
            <a:r>
              <a:rPr lang="en-US" sz="1600" b="1">
                <a:latin typeface="Arial" charset="0"/>
              </a:rPr>
              <a:t>  Basic Constant Airflow Algorithm</a:t>
            </a:r>
          </a:p>
          <a:p>
            <a:pPr marL="1825625" lvl="4" defTabSz="911225">
              <a:buFontTx/>
              <a:buChar char="•"/>
            </a:pPr>
            <a:r>
              <a:rPr lang="en-US" sz="1600" b="1">
                <a:latin typeface="Arial" charset="0"/>
              </a:rPr>
              <a:t>  Often called the ICM-1 (Integrated Control Module)</a:t>
            </a:r>
            <a:endParaRPr lang="en-US" sz="1600" b="1">
              <a:solidFill>
                <a:srgbClr val="FF0000"/>
              </a:solidFill>
              <a:latin typeface="Arial" charset="0"/>
            </a:endParaRPr>
          </a:p>
          <a:p>
            <a:pPr marL="1825625" lvl="4" defTabSz="911225">
              <a:buFontTx/>
              <a:buChar char="•"/>
            </a:pPr>
            <a:r>
              <a:rPr lang="en-US" sz="1600" b="1">
                <a:solidFill>
                  <a:srgbClr val="FF0000"/>
                </a:solidFill>
                <a:latin typeface="Arial" charset="0"/>
              </a:rPr>
              <a:t>  </a:t>
            </a:r>
            <a:r>
              <a:rPr lang="en-US" sz="2200" b="1">
                <a:solidFill>
                  <a:srgbClr val="FF0000"/>
                </a:solidFill>
                <a:latin typeface="Arial" charset="0"/>
              </a:rPr>
              <a:t>No longer in production</a:t>
            </a:r>
          </a:p>
          <a:p>
            <a:pPr defTabSz="911225"/>
            <a:endParaRPr lang="en-US" sz="1600" b="1">
              <a:latin typeface="Arial" charset="0"/>
            </a:endParaRPr>
          </a:p>
        </p:txBody>
      </p:sp>
      <p:pic>
        <p:nvPicPr>
          <p:cNvPr id="54275" name="Picture 4" descr="1"/>
          <p:cNvPicPr>
            <a:picLocks noChangeAspect="1" noChangeArrowheads="1"/>
          </p:cNvPicPr>
          <p:nvPr/>
        </p:nvPicPr>
        <p:blipFill>
          <a:blip r:embed="rId3" cstate="print"/>
          <a:srcRect/>
          <a:stretch>
            <a:fillRect/>
          </a:stretch>
        </p:blipFill>
        <p:spPr bwMode="auto">
          <a:xfrm>
            <a:off x="238125" y="1660525"/>
            <a:ext cx="2236788" cy="1492250"/>
          </a:xfrm>
          <a:prstGeom prst="rect">
            <a:avLst/>
          </a:prstGeom>
          <a:noFill/>
          <a:ln w="9525">
            <a:noFill/>
            <a:miter lim="800000"/>
            <a:headEnd/>
            <a:tailEnd/>
          </a:ln>
        </p:spPr>
      </p:pic>
      <p:pic>
        <p:nvPicPr>
          <p:cNvPr id="54276" name="Picture 5" descr="2"/>
          <p:cNvPicPr>
            <a:picLocks noChangeAspect="1" noChangeArrowheads="1"/>
          </p:cNvPicPr>
          <p:nvPr/>
        </p:nvPicPr>
        <p:blipFill>
          <a:blip r:embed="rId4" cstate="print"/>
          <a:srcRect l="7692" r="5495"/>
          <a:stretch>
            <a:fillRect/>
          </a:stretch>
        </p:blipFill>
        <p:spPr bwMode="auto">
          <a:xfrm>
            <a:off x="238125" y="4449763"/>
            <a:ext cx="2586038" cy="1673225"/>
          </a:xfrm>
          <a:prstGeom prst="rect">
            <a:avLst/>
          </a:prstGeom>
          <a:noFill/>
          <a:ln w="9525">
            <a:noFill/>
            <a:miter lim="800000"/>
            <a:headEnd/>
            <a:tailEnd/>
          </a:ln>
        </p:spPr>
      </p:pic>
      <p:sp>
        <p:nvSpPr>
          <p:cNvPr id="54277" name="Text Box 6"/>
          <p:cNvSpPr txBox="1">
            <a:spLocks noChangeArrowheads="1"/>
          </p:cNvSpPr>
          <p:nvPr/>
        </p:nvSpPr>
        <p:spPr bwMode="auto">
          <a:xfrm>
            <a:off x="238125" y="1047750"/>
            <a:ext cx="6089650" cy="422275"/>
          </a:xfrm>
          <a:prstGeom prst="rect">
            <a:avLst/>
          </a:prstGeom>
          <a:noFill/>
          <a:ln w="38100">
            <a:noFill/>
            <a:miter lim="800000"/>
            <a:headEnd/>
            <a:tailEnd/>
          </a:ln>
        </p:spPr>
        <p:txBody>
          <a:bodyPr wrap="none" lIns="82912" tIns="41456" rIns="82912" bIns="41456">
            <a:spAutoFit/>
          </a:bodyPr>
          <a:lstStyle/>
          <a:p>
            <a:r>
              <a:rPr lang="en-US" sz="2200" b="1">
                <a:latin typeface="Arial" charset="0"/>
              </a:rPr>
              <a:t> 1987    </a:t>
            </a:r>
            <a:r>
              <a:rPr lang="en-US" sz="2200" b="1">
                <a:solidFill>
                  <a:srgbClr val="0161C1"/>
                </a:solidFill>
                <a:latin typeface="Arial" charset="0"/>
              </a:rPr>
              <a:t>ECM 1.0</a:t>
            </a:r>
            <a:r>
              <a:rPr lang="en-US" sz="2200" b="1">
                <a:latin typeface="Arial" charset="0"/>
              </a:rPr>
              <a:t>     </a:t>
            </a:r>
            <a:r>
              <a:rPr lang="en-US" sz="2200" b="1" i="1">
                <a:latin typeface="Arial" charset="0"/>
              </a:rPr>
              <a:t>First Variable Speed ECM</a:t>
            </a:r>
          </a:p>
        </p:txBody>
      </p:sp>
      <p:sp>
        <p:nvSpPr>
          <p:cNvPr id="54278" name="Text Box 7"/>
          <p:cNvSpPr txBox="1">
            <a:spLocks noChangeArrowheads="1"/>
          </p:cNvSpPr>
          <p:nvPr/>
        </p:nvSpPr>
        <p:spPr bwMode="auto">
          <a:xfrm>
            <a:off x="238125" y="3905250"/>
            <a:ext cx="7516813" cy="858838"/>
          </a:xfrm>
          <a:prstGeom prst="rect">
            <a:avLst/>
          </a:prstGeom>
          <a:noFill/>
          <a:ln w="38100">
            <a:noFill/>
            <a:miter lim="800000"/>
            <a:headEnd/>
            <a:tailEnd/>
          </a:ln>
        </p:spPr>
        <p:txBody>
          <a:bodyPr wrap="none" lIns="82912" tIns="41456" rIns="82912" bIns="41456">
            <a:spAutoFit/>
          </a:bodyPr>
          <a:lstStyle/>
          <a:p>
            <a:pPr>
              <a:lnSpc>
                <a:spcPct val="120000"/>
              </a:lnSpc>
            </a:pPr>
            <a:r>
              <a:rPr lang="en-US" sz="2200" b="1">
                <a:latin typeface="Arial" charset="0"/>
              </a:rPr>
              <a:t> 1992    </a:t>
            </a:r>
            <a:r>
              <a:rPr lang="en-US" sz="2200" b="1">
                <a:solidFill>
                  <a:srgbClr val="0161C1"/>
                </a:solidFill>
                <a:latin typeface="Arial" charset="0"/>
              </a:rPr>
              <a:t>ECM 2.0</a:t>
            </a:r>
            <a:r>
              <a:rPr lang="en-US" sz="2200" b="1">
                <a:latin typeface="Arial" charset="0"/>
              </a:rPr>
              <a:t>     </a:t>
            </a:r>
            <a:r>
              <a:rPr lang="en-US" sz="2200" b="1" i="1">
                <a:latin typeface="Arial" charset="0"/>
              </a:rPr>
              <a:t>Complete Motor and Control Design</a:t>
            </a:r>
            <a:endParaRPr lang="en-US" sz="2200" b="1">
              <a:latin typeface="Arial" charset="0"/>
            </a:endParaRPr>
          </a:p>
          <a:p>
            <a:endParaRPr lang="en-US" sz="2200" b="1">
              <a:latin typeface="Arial" charset="0"/>
            </a:endParaRPr>
          </a:p>
        </p:txBody>
      </p:sp>
      <p:sp>
        <p:nvSpPr>
          <p:cNvPr id="54279" name="Text Box 8"/>
          <p:cNvSpPr txBox="1">
            <a:spLocks noChangeArrowheads="1"/>
          </p:cNvSpPr>
          <p:nvPr/>
        </p:nvSpPr>
        <p:spPr bwMode="auto">
          <a:xfrm>
            <a:off x="892175" y="4518025"/>
            <a:ext cx="8251825" cy="1416050"/>
          </a:xfrm>
          <a:prstGeom prst="rect">
            <a:avLst/>
          </a:prstGeom>
          <a:noFill/>
          <a:ln w="12700">
            <a:noFill/>
            <a:miter lim="800000"/>
            <a:headEnd type="none" w="sm" len="sm"/>
            <a:tailEnd type="none" w="sm" len="sm"/>
          </a:ln>
        </p:spPr>
        <p:txBody>
          <a:bodyPr lIns="91416" tIns="45708" rIns="91416" bIns="45708">
            <a:spAutoFit/>
          </a:bodyPr>
          <a:lstStyle/>
          <a:p>
            <a:pPr marL="1825625" lvl="4" defTabSz="911225">
              <a:buFontTx/>
              <a:buChar char="•"/>
            </a:pPr>
            <a:r>
              <a:rPr lang="en-US" sz="1600" b="1">
                <a:latin typeface="Arial" charset="0"/>
              </a:rPr>
              <a:t>  Refined Airflow Regulation Algorithm </a:t>
            </a:r>
          </a:p>
          <a:p>
            <a:pPr marL="1825625" lvl="4" defTabSz="911225"/>
            <a:r>
              <a:rPr lang="en-US" sz="1600" b="1" i="1">
                <a:latin typeface="Arial" charset="0"/>
              </a:rPr>
              <a:t>	“Motor  is  the airflow sensor”</a:t>
            </a:r>
            <a:endParaRPr lang="en-US" sz="1600" b="1">
              <a:latin typeface="Arial" charset="0"/>
            </a:endParaRPr>
          </a:p>
          <a:p>
            <a:pPr marL="1825625" lvl="4" defTabSz="911225">
              <a:buFontTx/>
              <a:buChar char="•"/>
            </a:pPr>
            <a:r>
              <a:rPr lang="en-US" sz="1600" b="1">
                <a:latin typeface="Arial" charset="0"/>
              </a:rPr>
              <a:t>  </a:t>
            </a:r>
            <a:r>
              <a:rPr lang="en-US" sz="1600" b="1">
                <a:solidFill>
                  <a:srgbClr val="FF0000"/>
                </a:solidFill>
                <a:latin typeface="Arial" charset="0"/>
              </a:rPr>
              <a:t>First Speed Limited Programming  </a:t>
            </a:r>
          </a:p>
          <a:p>
            <a:pPr marL="1825625" lvl="4" defTabSz="911225">
              <a:buFontTx/>
              <a:buChar char="•"/>
            </a:pPr>
            <a:r>
              <a:rPr lang="en-US" sz="1600" b="1">
                <a:latin typeface="Arial" charset="0"/>
              </a:rPr>
              <a:t>  Often called the ICM-2 (Integrated Control Module)</a:t>
            </a:r>
            <a:endParaRPr lang="en-US" sz="1600" b="1">
              <a:solidFill>
                <a:srgbClr val="FF0000"/>
              </a:solidFill>
              <a:latin typeface="Arial" charset="0"/>
            </a:endParaRPr>
          </a:p>
          <a:p>
            <a:pPr marL="1825625" lvl="4" defTabSz="911225">
              <a:buFontTx/>
              <a:buChar char="•"/>
            </a:pPr>
            <a:r>
              <a:rPr lang="en-US" sz="1600" b="1">
                <a:solidFill>
                  <a:srgbClr val="FF0000"/>
                </a:solidFill>
                <a:latin typeface="Arial" charset="0"/>
              </a:rPr>
              <a:t>  </a:t>
            </a:r>
            <a:r>
              <a:rPr lang="en-US" sz="2200" b="1">
                <a:solidFill>
                  <a:srgbClr val="FF0000"/>
                </a:solidFill>
                <a:latin typeface="Arial" charset="0"/>
              </a:rPr>
              <a:t>No longer in production</a:t>
            </a:r>
          </a:p>
        </p:txBody>
      </p:sp>
      <p:sp>
        <p:nvSpPr>
          <p:cNvPr id="10" name="Rectangle 2"/>
          <p:cNvSpPr txBox="1">
            <a:spLocks noChangeArrowheads="1"/>
          </p:cNvSpPr>
          <p:nvPr/>
        </p:nvSpPr>
        <p:spPr bwMode="auto">
          <a:xfrm>
            <a:off x="0" y="0"/>
            <a:ext cx="8991600" cy="762000"/>
          </a:xfrm>
          <a:prstGeom prst="rect">
            <a:avLst/>
          </a:prstGeom>
          <a:noFill/>
          <a:ln>
            <a:miter lim="800000"/>
            <a:headEnd/>
            <a:tailEnd/>
          </a:ln>
        </p:spPr>
        <p:txBody>
          <a:bodyPr lIns="82918" tIns="41459" rIns="82918" bIns="41459"/>
          <a:lstStyle/>
          <a:p>
            <a:pPr defTabSz="914112">
              <a:defRPr/>
            </a:pPr>
            <a:r>
              <a:rPr lang="en-US" sz="4400" b="1" kern="0" dirty="0">
                <a:solidFill>
                  <a:schemeClr val="bg1"/>
                </a:solidFill>
                <a:latin typeface="Arial" charset="0"/>
                <a:ea typeface="+mj-ea"/>
                <a:cs typeface="+mj-cs"/>
              </a:rPr>
              <a:t>Constant Airflow ECM</a:t>
            </a:r>
          </a:p>
        </p:txBody>
      </p:sp>
      <p:sp>
        <p:nvSpPr>
          <p:cNvPr id="12" name="TextBox 11"/>
          <p:cNvSpPr txBox="1"/>
          <p:nvPr/>
        </p:nvSpPr>
        <p:spPr>
          <a:xfrm>
            <a:off x="7772400" y="0"/>
            <a:ext cx="1371600" cy="461963"/>
          </a:xfrm>
          <a:prstGeom prst="rect">
            <a:avLst/>
          </a:prstGeom>
          <a:noFill/>
        </p:spPr>
        <p:txBody>
          <a:bodyPr>
            <a:spAutoFit/>
          </a:bodyPr>
          <a:lstStyle/>
          <a:p>
            <a:pPr algn="r">
              <a:defRPr/>
            </a:pPr>
            <a:r>
              <a:rPr lang="en-US" dirty="0">
                <a:solidFill>
                  <a:schemeClr val="bg1"/>
                </a:solidFill>
                <a:latin typeface="+mn-lt"/>
                <a:ea typeface="ＭＳ Ｐゴシック" pitchFamily="-32" charset="-128"/>
              </a:rPr>
              <a:t>Page 1 </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892175" y="4495800"/>
            <a:ext cx="8251825" cy="1441450"/>
          </a:xfrm>
          <a:prstGeom prst="rect">
            <a:avLst/>
          </a:prstGeom>
          <a:noFill/>
          <a:ln w="12700">
            <a:noFill/>
            <a:miter lim="800000"/>
            <a:headEnd type="none" w="sm" len="sm"/>
            <a:tailEnd type="none" w="sm" len="sm"/>
          </a:ln>
        </p:spPr>
        <p:txBody>
          <a:bodyPr lIns="91416" tIns="45708" rIns="91416" bIns="45708">
            <a:spAutoFit/>
          </a:bodyPr>
          <a:lstStyle/>
          <a:p>
            <a:pPr defTabSz="911225">
              <a:lnSpc>
                <a:spcPct val="110000"/>
              </a:lnSpc>
            </a:pPr>
            <a:endParaRPr lang="en-US" sz="1600" b="1">
              <a:latin typeface="Arial" charset="0"/>
            </a:endParaRPr>
          </a:p>
          <a:p>
            <a:pPr marL="1825625" lvl="4" defTabSz="911225">
              <a:buFontTx/>
              <a:buChar char="•"/>
            </a:pPr>
            <a:r>
              <a:rPr lang="en-US" sz="1600" b="1">
                <a:latin typeface="Arial" charset="0"/>
              </a:rPr>
              <a:t>  Enables plug &amp; play HVAC systems</a:t>
            </a:r>
          </a:p>
          <a:p>
            <a:pPr marL="1825625" lvl="4" defTabSz="911225">
              <a:buFontTx/>
              <a:buChar char="•"/>
            </a:pPr>
            <a:r>
              <a:rPr lang="en-US" sz="1600" b="1">
                <a:latin typeface="Arial" charset="0"/>
              </a:rPr>
              <a:t>  Fewer replacement part numbers</a:t>
            </a:r>
          </a:p>
          <a:p>
            <a:pPr marL="1825625" lvl="4" defTabSz="911225">
              <a:buFontTx/>
              <a:buChar char="•"/>
            </a:pPr>
            <a:r>
              <a:rPr lang="en-US" sz="1600" b="1">
                <a:latin typeface="Arial" charset="0"/>
              </a:rPr>
              <a:t>  More accurate operation and fault reporting</a:t>
            </a:r>
          </a:p>
          <a:p>
            <a:pPr marL="1825625" lvl="4" defTabSz="911225">
              <a:buFontTx/>
              <a:buChar char="•"/>
            </a:pPr>
            <a:r>
              <a:rPr lang="en-US" sz="2200" b="1">
                <a:solidFill>
                  <a:srgbClr val="FF0000"/>
                </a:solidFill>
                <a:latin typeface="Arial" charset="0"/>
              </a:rPr>
              <a:t>  No Longer In Production (As of 2009)</a:t>
            </a:r>
          </a:p>
        </p:txBody>
      </p:sp>
      <p:sp>
        <p:nvSpPr>
          <p:cNvPr id="55299" name="Text Box 6"/>
          <p:cNvSpPr txBox="1">
            <a:spLocks noChangeArrowheads="1"/>
          </p:cNvSpPr>
          <p:nvPr/>
        </p:nvSpPr>
        <p:spPr bwMode="auto">
          <a:xfrm>
            <a:off x="0" y="1116013"/>
            <a:ext cx="7861300" cy="422275"/>
          </a:xfrm>
          <a:prstGeom prst="rect">
            <a:avLst/>
          </a:prstGeom>
          <a:noFill/>
          <a:ln w="38100">
            <a:noFill/>
            <a:miter lim="800000"/>
            <a:headEnd/>
            <a:tailEnd/>
          </a:ln>
        </p:spPr>
        <p:txBody>
          <a:bodyPr wrap="none" lIns="82912" tIns="41456" rIns="82912" bIns="41456">
            <a:spAutoFit/>
          </a:bodyPr>
          <a:lstStyle/>
          <a:p>
            <a:r>
              <a:rPr lang="en-US" sz="2200" b="1">
                <a:solidFill>
                  <a:srgbClr val="0161C1"/>
                </a:solidFill>
                <a:latin typeface="Arial" charset="0"/>
              </a:rPr>
              <a:t>    </a:t>
            </a:r>
            <a:r>
              <a:rPr lang="en-US" sz="2200" b="1">
                <a:latin typeface="Arial" charset="0"/>
              </a:rPr>
              <a:t>1998</a:t>
            </a:r>
            <a:r>
              <a:rPr lang="en-US" sz="2200" b="1">
                <a:solidFill>
                  <a:srgbClr val="0161C1"/>
                </a:solidFill>
                <a:latin typeface="Arial" charset="0"/>
              </a:rPr>
              <a:t>    ECM 2.3</a:t>
            </a:r>
            <a:r>
              <a:rPr lang="en-US" sz="2200" b="1">
                <a:latin typeface="Arial" charset="0"/>
              </a:rPr>
              <a:t>      </a:t>
            </a:r>
            <a:r>
              <a:rPr lang="en-US" sz="2200" b="1" i="1">
                <a:latin typeface="Arial" charset="0"/>
              </a:rPr>
              <a:t>Response to reliability improvement</a:t>
            </a:r>
          </a:p>
        </p:txBody>
      </p:sp>
      <p:sp>
        <p:nvSpPr>
          <p:cNvPr id="55300" name="Text Box 7"/>
          <p:cNvSpPr txBox="1">
            <a:spLocks noChangeArrowheads="1"/>
          </p:cNvSpPr>
          <p:nvPr/>
        </p:nvSpPr>
        <p:spPr bwMode="auto">
          <a:xfrm>
            <a:off x="892175" y="1319213"/>
            <a:ext cx="8251825" cy="2179637"/>
          </a:xfrm>
          <a:prstGeom prst="rect">
            <a:avLst/>
          </a:prstGeom>
          <a:noFill/>
          <a:ln w="12700">
            <a:noFill/>
            <a:miter lim="800000"/>
            <a:headEnd type="none" w="sm" len="sm"/>
            <a:tailEnd type="none" w="sm" len="sm"/>
          </a:ln>
        </p:spPr>
        <p:txBody>
          <a:bodyPr lIns="91416" tIns="45708" rIns="91416" bIns="45708">
            <a:spAutoFit/>
          </a:bodyPr>
          <a:lstStyle/>
          <a:p>
            <a:pPr defTabSz="911225">
              <a:lnSpc>
                <a:spcPct val="110000"/>
              </a:lnSpc>
            </a:pPr>
            <a:endParaRPr lang="en-US" sz="1600" b="1">
              <a:latin typeface="Arial" charset="0"/>
            </a:endParaRPr>
          </a:p>
          <a:p>
            <a:pPr marL="1825625" lvl="4" defTabSz="911225">
              <a:buFontTx/>
              <a:buChar char="•"/>
            </a:pPr>
            <a:r>
              <a:rPr lang="en-US" sz="1600" b="1">
                <a:latin typeface="Arial" charset="0"/>
              </a:rPr>
              <a:t>  Control Electronics and packaging redesign</a:t>
            </a:r>
          </a:p>
          <a:p>
            <a:pPr marL="1825625" lvl="4" defTabSz="911225">
              <a:buFontTx/>
              <a:buChar char="•"/>
            </a:pPr>
            <a:r>
              <a:rPr lang="en-US" sz="1600" b="1">
                <a:solidFill>
                  <a:srgbClr val="FF0000"/>
                </a:solidFill>
                <a:latin typeface="Arial" charset="0"/>
              </a:rPr>
              <a:t>  Electronics encapsulated for moisture resistance</a:t>
            </a:r>
          </a:p>
          <a:p>
            <a:pPr marL="1825625" lvl="4" defTabSz="911225">
              <a:buFontTx/>
              <a:buChar char="•"/>
            </a:pPr>
            <a:r>
              <a:rPr lang="en-US" sz="1600" b="1">
                <a:latin typeface="Arial" charset="0"/>
              </a:rPr>
              <a:t>  Improved performance and features</a:t>
            </a:r>
          </a:p>
          <a:p>
            <a:pPr marL="1825625" lvl="4" defTabSz="911225">
              <a:buFontTx/>
              <a:buChar char="•"/>
            </a:pPr>
            <a:r>
              <a:rPr lang="en-US" sz="1600" b="1">
                <a:latin typeface="Arial" charset="0"/>
              </a:rPr>
              <a:t>  Sometimes called the ICM-2+ </a:t>
            </a:r>
          </a:p>
          <a:p>
            <a:pPr marL="1825625" lvl="4" defTabSz="911225">
              <a:buFontTx/>
              <a:buChar char="•"/>
            </a:pPr>
            <a:r>
              <a:rPr lang="en-US" sz="2200" b="1">
                <a:solidFill>
                  <a:srgbClr val="FF0000"/>
                </a:solidFill>
                <a:latin typeface="Arial" charset="0"/>
              </a:rPr>
              <a:t>  Currently in Production</a:t>
            </a:r>
          </a:p>
          <a:p>
            <a:pPr defTabSz="911225"/>
            <a:endParaRPr lang="en-US" sz="1600" b="1">
              <a:latin typeface="Arial" charset="0"/>
            </a:endParaRPr>
          </a:p>
          <a:p>
            <a:pPr defTabSz="911225"/>
            <a:endParaRPr lang="en-US" sz="1600" b="1">
              <a:latin typeface="Arial" charset="0"/>
            </a:endParaRPr>
          </a:p>
        </p:txBody>
      </p:sp>
      <p:sp>
        <p:nvSpPr>
          <p:cNvPr id="55301" name="Text Box 8"/>
          <p:cNvSpPr txBox="1">
            <a:spLocks noChangeArrowheads="1"/>
          </p:cNvSpPr>
          <p:nvPr/>
        </p:nvSpPr>
        <p:spPr bwMode="auto">
          <a:xfrm>
            <a:off x="0" y="4110038"/>
            <a:ext cx="8345488" cy="828675"/>
          </a:xfrm>
          <a:prstGeom prst="rect">
            <a:avLst/>
          </a:prstGeom>
          <a:noFill/>
          <a:ln w="38100">
            <a:noFill/>
            <a:miter lim="800000"/>
            <a:headEnd/>
            <a:tailEnd/>
          </a:ln>
        </p:spPr>
        <p:txBody>
          <a:bodyPr wrap="none" lIns="82912" tIns="41456" rIns="82912" bIns="41456">
            <a:spAutoFit/>
          </a:bodyPr>
          <a:lstStyle/>
          <a:p>
            <a:pPr>
              <a:lnSpc>
                <a:spcPct val="120000"/>
              </a:lnSpc>
            </a:pPr>
            <a:r>
              <a:rPr lang="en-US" sz="2200" b="1">
                <a:solidFill>
                  <a:srgbClr val="0161C1"/>
                </a:solidFill>
                <a:latin typeface="Arial" charset="0"/>
              </a:rPr>
              <a:t>   </a:t>
            </a:r>
            <a:r>
              <a:rPr lang="en-US" sz="2200" b="1">
                <a:latin typeface="Arial" charset="0"/>
              </a:rPr>
              <a:t> 2002   </a:t>
            </a:r>
            <a:r>
              <a:rPr lang="en-US" sz="2200" b="1">
                <a:solidFill>
                  <a:srgbClr val="0161C1"/>
                </a:solidFill>
                <a:latin typeface="Arial" charset="0"/>
              </a:rPr>
              <a:t> ECM 2.5</a:t>
            </a:r>
            <a:r>
              <a:rPr lang="en-US" sz="2200" b="1">
                <a:latin typeface="Arial" charset="0"/>
              </a:rPr>
              <a:t>      First </a:t>
            </a:r>
            <a:r>
              <a:rPr lang="en-US" sz="2200" b="1" i="1">
                <a:latin typeface="Arial" charset="0"/>
              </a:rPr>
              <a:t>Digital Serial Communication (DSI)</a:t>
            </a:r>
          </a:p>
          <a:p>
            <a:endParaRPr lang="en-US" sz="2200">
              <a:latin typeface="Arial" charset="0"/>
            </a:endParaRPr>
          </a:p>
        </p:txBody>
      </p:sp>
      <p:pic>
        <p:nvPicPr>
          <p:cNvPr id="55302" name="Picture 9" descr="motor 2-3.jpg"/>
          <p:cNvPicPr>
            <a:picLocks noChangeAspect="1"/>
          </p:cNvPicPr>
          <p:nvPr/>
        </p:nvPicPr>
        <p:blipFill>
          <a:blip r:embed="rId3" cstate="print"/>
          <a:srcRect/>
          <a:stretch>
            <a:fillRect/>
          </a:stretch>
        </p:blipFill>
        <p:spPr bwMode="auto">
          <a:xfrm>
            <a:off x="307975" y="1931988"/>
            <a:ext cx="2236788" cy="1228725"/>
          </a:xfrm>
          <a:prstGeom prst="rect">
            <a:avLst/>
          </a:prstGeom>
          <a:noFill/>
          <a:ln w="9525">
            <a:noFill/>
            <a:miter lim="800000"/>
            <a:headEnd/>
            <a:tailEnd/>
          </a:ln>
        </p:spPr>
      </p:pic>
      <p:pic>
        <p:nvPicPr>
          <p:cNvPr id="55303" name="Picture 10" descr="motor 2-3.jpg"/>
          <p:cNvPicPr>
            <a:picLocks noChangeAspect="1"/>
          </p:cNvPicPr>
          <p:nvPr/>
        </p:nvPicPr>
        <p:blipFill>
          <a:blip r:embed="rId3" cstate="print"/>
          <a:srcRect/>
          <a:stretch>
            <a:fillRect/>
          </a:stretch>
        </p:blipFill>
        <p:spPr bwMode="auto">
          <a:xfrm>
            <a:off x="307975" y="4789488"/>
            <a:ext cx="2236788" cy="1228725"/>
          </a:xfrm>
          <a:prstGeom prst="rect">
            <a:avLst/>
          </a:prstGeom>
          <a:noFill/>
          <a:ln w="9525">
            <a:noFill/>
            <a:miter lim="800000"/>
            <a:headEnd/>
            <a:tailEnd/>
          </a:ln>
        </p:spPr>
      </p:pic>
      <p:sp>
        <p:nvSpPr>
          <p:cNvPr id="12" name="Rectangle 2"/>
          <p:cNvSpPr txBox="1">
            <a:spLocks noChangeArrowheads="1"/>
          </p:cNvSpPr>
          <p:nvPr/>
        </p:nvSpPr>
        <p:spPr bwMode="auto">
          <a:xfrm>
            <a:off x="0" y="0"/>
            <a:ext cx="8991600" cy="762000"/>
          </a:xfrm>
          <a:prstGeom prst="rect">
            <a:avLst/>
          </a:prstGeom>
          <a:noFill/>
          <a:ln>
            <a:miter lim="800000"/>
            <a:headEnd/>
            <a:tailEnd/>
          </a:ln>
        </p:spPr>
        <p:txBody>
          <a:bodyPr lIns="82918" tIns="41459" rIns="82918" bIns="41459"/>
          <a:lstStyle/>
          <a:p>
            <a:pPr defTabSz="914112">
              <a:defRPr/>
            </a:pPr>
            <a:r>
              <a:rPr lang="en-US" sz="4400" b="1" kern="0" dirty="0">
                <a:solidFill>
                  <a:schemeClr val="bg1"/>
                </a:solidFill>
                <a:latin typeface="Arial" charset="0"/>
                <a:ea typeface="+mj-ea"/>
                <a:cs typeface="+mj-cs"/>
              </a:rPr>
              <a:t>Constant Airflow ECM</a:t>
            </a:r>
          </a:p>
        </p:txBody>
      </p:sp>
      <p:sp>
        <p:nvSpPr>
          <p:cNvPr id="13" name="TextBox 12"/>
          <p:cNvSpPr txBox="1"/>
          <p:nvPr/>
        </p:nvSpPr>
        <p:spPr>
          <a:xfrm>
            <a:off x="7772400" y="0"/>
            <a:ext cx="1371600" cy="461963"/>
          </a:xfrm>
          <a:prstGeom prst="rect">
            <a:avLst/>
          </a:prstGeom>
          <a:noFill/>
        </p:spPr>
        <p:txBody>
          <a:bodyPr>
            <a:spAutoFit/>
          </a:bodyPr>
          <a:lstStyle/>
          <a:p>
            <a:pPr algn="r">
              <a:defRPr/>
            </a:pPr>
            <a:r>
              <a:rPr lang="en-US" dirty="0">
                <a:solidFill>
                  <a:schemeClr val="bg1"/>
                </a:solidFill>
                <a:latin typeface="+mn-lt"/>
                <a:ea typeface="ＭＳ Ｐゴシック" pitchFamily="-32" charset="-128"/>
              </a:rPr>
              <a:t>Page 1 </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6"/>
          <p:cNvSpPr txBox="1">
            <a:spLocks noChangeArrowheads="1"/>
          </p:cNvSpPr>
          <p:nvPr/>
        </p:nvSpPr>
        <p:spPr bwMode="auto">
          <a:xfrm>
            <a:off x="0" y="1116013"/>
            <a:ext cx="7861300" cy="422275"/>
          </a:xfrm>
          <a:prstGeom prst="rect">
            <a:avLst/>
          </a:prstGeom>
          <a:noFill/>
          <a:ln w="38100">
            <a:noFill/>
            <a:miter lim="800000"/>
            <a:headEnd/>
            <a:tailEnd/>
          </a:ln>
        </p:spPr>
        <p:txBody>
          <a:bodyPr wrap="none" lIns="82912" tIns="41456" rIns="82912" bIns="41456">
            <a:spAutoFit/>
          </a:bodyPr>
          <a:lstStyle/>
          <a:p>
            <a:r>
              <a:rPr lang="en-US" sz="2200" b="1">
                <a:solidFill>
                  <a:srgbClr val="0161C1"/>
                </a:solidFill>
                <a:latin typeface="Arial" charset="0"/>
              </a:rPr>
              <a:t>    </a:t>
            </a:r>
            <a:r>
              <a:rPr lang="en-US" sz="2200" b="1">
                <a:latin typeface="Arial" charset="0"/>
              </a:rPr>
              <a:t>1998</a:t>
            </a:r>
            <a:r>
              <a:rPr lang="en-US" sz="2200" b="1">
                <a:solidFill>
                  <a:srgbClr val="0161C1"/>
                </a:solidFill>
                <a:latin typeface="Arial" charset="0"/>
              </a:rPr>
              <a:t>    ECM 2.3</a:t>
            </a:r>
            <a:r>
              <a:rPr lang="en-US" sz="2200" b="1">
                <a:latin typeface="Arial" charset="0"/>
              </a:rPr>
              <a:t>      </a:t>
            </a:r>
            <a:r>
              <a:rPr lang="en-US" sz="2200" b="1" i="1">
                <a:latin typeface="Arial" charset="0"/>
              </a:rPr>
              <a:t>Response to reliability improvement</a:t>
            </a:r>
          </a:p>
        </p:txBody>
      </p:sp>
      <p:sp>
        <p:nvSpPr>
          <p:cNvPr id="56323" name="Text Box 7"/>
          <p:cNvSpPr txBox="1">
            <a:spLocks noChangeArrowheads="1"/>
          </p:cNvSpPr>
          <p:nvPr/>
        </p:nvSpPr>
        <p:spPr bwMode="auto">
          <a:xfrm>
            <a:off x="892175" y="1319213"/>
            <a:ext cx="8251825" cy="2179637"/>
          </a:xfrm>
          <a:prstGeom prst="rect">
            <a:avLst/>
          </a:prstGeom>
          <a:noFill/>
          <a:ln w="12700">
            <a:noFill/>
            <a:miter lim="800000"/>
            <a:headEnd type="none" w="sm" len="sm"/>
            <a:tailEnd type="none" w="sm" len="sm"/>
          </a:ln>
        </p:spPr>
        <p:txBody>
          <a:bodyPr lIns="91416" tIns="45708" rIns="91416" bIns="45708">
            <a:spAutoFit/>
          </a:bodyPr>
          <a:lstStyle/>
          <a:p>
            <a:pPr defTabSz="911225">
              <a:lnSpc>
                <a:spcPct val="110000"/>
              </a:lnSpc>
            </a:pPr>
            <a:endParaRPr lang="en-US" sz="1600" b="1">
              <a:latin typeface="Arial" charset="0"/>
            </a:endParaRPr>
          </a:p>
          <a:p>
            <a:pPr marL="1825625" lvl="4" defTabSz="911225">
              <a:buFontTx/>
              <a:buChar char="•"/>
            </a:pPr>
            <a:r>
              <a:rPr lang="en-US" sz="1600" b="1">
                <a:latin typeface="Arial" charset="0"/>
              </a:rPr>
              <a:t>  Control Electronics and packaging redesign</a:t>
            </a:r>
          </a:p>
          <a:p>
            <a:pPr marL="1825625" lvl="4" defTabSz="911225">
              <a:buFontTx/>
              <a:buChar char="•"/>
            </a:pPr>
            <a:r>
              <a:rPr lang="en-US" sz="1600" b="1">
                <a:latin typeface="Arial" charset="0"/>
              </a:rPr>
              <a:t>  Electronics encapsulated for moisture resistance</a:t>
            </a:r>
          </a:p>
          <a:p>
            <a:pPr marL="1825625" lvl="4" defTabSz="911225">
              <a:buFontTx/>
              <a:buChar char="•"/>
            </a:pPr>
            <a:r>
              <a:rPr lang="en-US" sz="1600" b="1">
                <a:latin typeface="Arial" charset="0"/>
              </a:rPr>
              <a:t>  Improved performance and features</a:t>
            </a:r>
          </a:p>
          <a:p>
            <a:pPr marL="1825625" lvl="4" defTabSz="911225">
              <a:buFontTx/>
              <a:buChar char="•"/>
            </a:pPr>
            <a:r>
              <a:rPr lang="en-US" sz="1600" b="1">
                <a:latin typeface="Arial" charset="0"/>
              </a:rPr>
              <a:t>  Sometimes called the ICM-2+ </a:t>
            </a:r>
          </a:p>
          <a:p>
            <a:pPr marL="1825625" lvl="4" defTabSz="911225">
              <a:buFontTx/>
              <a:buChar char="•"/>
            </a:pPr>
            <a:r>
              <a:rPr lang="en-US" sz="2200" b="1">
                <a:solidFill>
                  <a:srgbClr val="FF0000"/>
                </a:solidFill>
                <a:latin typeface="Arial" charset="0"/>
              </a:rPr>
              <a:t>   Currently in Production</a:t>
            </a:r>
          </a:p>
          <a:p>
            <a:pPr defTabSz="911225"/>
            <a:endParaRPr lang="en-US" sz="1600" b="1">
              <a:latin typeface="Arial" charset="0"/>
            </a:endParaRPr>
          </a:p>
          <a:p>
            <a:pPr defTabSz="911225"/>
            <a:endParaRPr lang="en-US" sz="1600" b="1">
              <a:latin typeface="Arial" charset="0"/>
            </a:endParaRPr>
          </a:p>
        </p:txBody>
      </p:sp>
      <p:pic>
        <p:nvPicPr>
          <p:cNvPr id="56324" name="Picture 9" descr="motor 2-3.jpg"/>
          <p:cNvPicPr>
            <a:picLocks noChangeAspect="1"/>
          </p:cNvPicPr>
          <p:nvPr/>
        </p:nvPicPr>
        <p:blipFill>
          <a:blip r:embed="rId3" cstate="print"/>
          <a:srcRect/>
          <a:stretch>
            <a:fillRect/>
          </a:stretch>
        </p:blipFill>
        <p:spPr bwMode="auto">
          <a:xfrm>
            <a:off x="307975" y="1931988"/>
            <a:ext cx="2236788" cy="1228725"/>
          </a:xfrm>
          <a:prstGeom prst="rect">
            <a:avLst/>
          </a:prstGeom>
          <a:noFill/>
          <a:ln w="9525">
            <a:noFill/>
            <a:miter lim="800000"/>
            <a:headEnd/>
            <a:tailEnd/>
          </a:ln>
        </p:spPr>
      </p:pic>
      <p:sp>
        <p:nvSpPr>
          <p:cNvPr id="56325" name="Text Box 6"/>
          <p:cNvSpPr txBox="1">
            <a:spLocks noChangeArrowheads="1"/>
          </p:cNvSpPr>
          <p:nvPr/>
        </p:nvSpPr>
        <p:spPr bwMode="auto">
          <a:xfrm>
            <a:off x="0" y="3565525"/>
            <a:ext cx="7654925" cy="422275"/>
          </a:xfrm>
          <a:prstGeom prst="rect">
            <a:avLst/>
          </a:prstGeom>
          <a:noFill/>
          <a:ln w="38100">
            <a:noFill/>
            <a:miter lim="800000"/>
            <a:headEnd/>
            <a:tailEnd/>
          </a:ln>
        </p:spPr>
        <p:txBody>
          <a:bodyPr wrap="none" lIns="82912" tIns="41456" rIns="82912" bIns="41456">
            <a:spAutoFit/>
          </a:bodyPr>
          <a:lstStyle/>
          <a:p>
            <a:r>
              <a:rPr lang="en-US" sz="2200" b="1">
                <a:solidFill>
                  <a:srgbClr val="0161C1"/>
                </a:solidFill>
                <a:latin typeface="Arial" charset="0"/>
              </a:rPr>
              <a:t>    </a:t>
            </a:r>
            <a:r>
              <a:rPr lang="en-US" sz="2200" b="1">
                <a:latin typeface="Arial" charset="0"/>
              </a:rPr>
              <a:t>2007</a:t>
            </a:r>
            <a:r>
              <a:rPr lang="en-US" sz="2200" b="1">
                <a:solidFill>
                  <a:srgbClr val="0161C1"/>
                </a:solidFill>
                <a:latin typeface="Arial" charset="0"/>
              </a:rPr>
              <a:t>    ECM 3.0</a:t>
            </a:r>
            <a:r>
              <a:rPr lang="en-US" sz="2200" b="1">
                <a:latin typeface="Arial" charset="0"/>
              </a:rPr>
              <a:t>     </a:t>
            </a:r>
            <a:r>
              <a:rPr lang="en-US" sz="2200" b="1" i="1">
                <a:latin typeface="Arial" charset="0"/>
              </a:rPr>
              <a:t>Digital Serial Communication (DSI) </a:t>
            </a:r>
          </a:p>
        </p:txBody>
      </p:sp>
      <p:sp>
        <p:nvSpPr>
          <p:cNvPr id="56326" name="Text Box 2"/>
          <p:cNvSpPr txBox="1">
            <a:spLocks noChangeArrowheads="1"/>
          </p:cNvSpPr>
          <p:nvPr/>
        </p:nvSpPr>
        <p:spPr bwMode="auto">
          <a:xfrm>
            <a:off x="892175" y="3768725"/>
            <a:ext cx="8251825" cy="2517775"/>
          </a:xfrm>
          <a:prstGeom prst="rect">
            <a:avLst/>
          </a:prstGeom>
          <a:noFill/>
          <a:ln w="12700">
            <a:noFill/>
            <a:miter lim="800000"/>
            <a:headEnd type="none" w="sm" len="sm"/>
            <a:tailEnd type="none" w="sm" len="sm"/>
          </a:ln>
        </p:spPr>
        <p:txBody>
          <a:bodyPr lIns="91416" tIns="45708" rIns="91416" bIns="45708">
            <a:spAutoFit/>
          </a:bodyPr>
          <a:lstStyle/>
          <a:p>
            <a:pPr defTabSz="911225">
              <a:lnSpc>
                <a:spcPct val="110000"/>
              </a:lnSpc>
            </a:pPr>
            <a:endParaRPr lang="en-US" sz="1600" b="1">
              <a:latin typeface="Arial" charset="0"/>
            </a:endParaRPr>
          </a:p>
          <a:p>
            <a:pPr marL="1825625" lvl="4" defTabSz="911225">
              <a:buFontTx/>
              <a:buChar char="•"/>
            </a:pPr>
            <a:r>
              <a:rPr lang="en-US" sz="1600" b="1">
                <a:latin typeface="Arial" charset="0"/>
              </a:rPr>
              <a:t>  Enables plug &amp; play HVAC systems</a:t>
            </a:r>
          </a:p>
          <a:p>
            <a:pPr marL="1825625" lvl="4" defTabSz="911225">
              <a:buFontTx/>
              <a:buChar char="•"/>
            </a:pPr>
            <a:r>
              <a:rPr lang="en-US" sz="1600" b="1">
                <a:latin typeface="Arial" charset="0"/>
              </a:rPr>
              <a:t>  </a:t>
            </a:r>
            <a:r>
              <a:rPr lang="en-US" sz="1600" b="1">
                <a:solidFill>
                  <a:srgbClr val="FF0000"/>
                </a:solidFill>
                <a:latin typeface="Arial" charset="0"/>
              </a:rPr>
              <a:t>Fewer replacement part numbers</a:t>
            </a:r>
          </a:p>
          <a:p>
            <a:pPr marL="1825625" lvl="4" defTabSz="911225">
              <a:buFontTx/>
              <a:buChar char="•"/>
            </a:pPr>
            <a:r>
              <a:rPr lang="en-US" sz="1600" b="1">
                <a:latin typeface="Arial" charset="0"/>
              </a:rPr>
              <a:t>  More accurate operation and fault reporting</a:t>
            </a:r>
          </a:p>
          <a:p>
            <a:pPr marL="1825625" lvl="4" defTabSz="911225">
              <a:buFontTx/>
              <a:buChar char="•"/>
            </a:pPr>
            <a:r>
              <a:rPr lang="en-US" sz="1600" b="1">
                <a:latin typeface="Arial" charset="0"/>
              </a:rPr>
              <a:t>  </a:t>
            </a:r>
            <a:r>
              <a:rPr lang="en-US" sz="1600" b="1">
                <a:solidFill>
                  <a:srgbClr val="FF0000"/>
                </a:solidFill>
                <a:latin typeface="Arial" charset="0"/>
              </a:rPr>
              <a:t>Increased Resistance to power surges</a:t>
            </a:r>
          </a:p>
          <a:p>
            <a:pPr marL="1825625" lvl="4" defTabSz="911225">
              <a:buFontTx/>
              <a:buChar char="•"/>
            </a:pPr>
            <a:r>
              <a:rPr lang="en-US" sz="1600" b="1">
                <a:latin typeface="Arial" charset="0"/>
              </a:rPr>
              <a:t>  </a:t>
            </a:r>
            <a:r>
              <a:rPr lang="en-US" sz="2200" b="1">
                <a:latin typeface="Arial" charset="0"/>
              </a:rPr>
              <a:t>BlakBox</a:t>
            </a:r>
            <a:r>
              <a:rPr lang="en-US" sz="1600" b="1">
                <a:latin typeface="Arial" charset="0"/>
              </a:rPr>
              <a:t> diagnostics</a:t>
            </a:r>
          </a:p>
          <a:p>
            <a:pPr marL="1825625" lvl="4" defTabSz="911225">
              <a:buFontTx/>
              <a:buChar char="•"/>
            </a:pPr>
            <a:r>
              <a:rPr lang="en-US" sz="1600" b="1">
                <a:latin typeface="Arial" charset="0"/>
              </a:rPr>
              <a:t>  Increased moisture protection</a:t>
            </a:r>
          </a:p>
          <a:p>
            <a:pPr marL="1825625" lvl="4" defTabSz="911225"/>
            <a:r>
              <a:rPr lang="en-US" sz="1600" b="1">
                <a:latin typeface="Arial" charset="0"/>
              </a:rPr>
              <a:t>   - </a:t>
            </a:r>
            <a:r>
              <a:rPr lang="en-US" sz="1600" b="1">
                <a:solidFill>
                  <a:srgbClr val="FF0000"/>
                </a:solidFill>
                <a:latin typeface="Arial" charset="0"/>
              </a:rPr>
              <a:t>Single board design is fully potted</a:t>
            </a:r>
          </a:p>
          <a:p>
            <a:pPr marL="1825625" lvl="4" defTabSz="911225">
              <a:buFontTx/>
              <a:buChar char="•"/>
            </a:pPr>
            <a:r>
              <a:rPr lang="en-US" sz="1600" b="1">
                <a:solidFill>
                  <a:srgbClr val="FF0000"/>
                </a:solidFill>
                <a:latin typeface="Arial" charset="0"/>
              </a:rPr>
              <a:t>    </a:t>
            </a:r>
            <a:r>
              <a:rPr lang="en-US" sz="2200" b="1">
                <a:solidFill>
                  <a:srgbClr val="FF0000"/>
                </a:solidFill>
                <a:latin typeface="Arial" charset="0"/>
              </a:rPr>
              <a:t>Currently In Production</a:t>
            </a:r>
          </a:p>
        </p:txBody>
      </p:sp>
      <p:pic>
        <p:nvPicPr>
          <p:cNvPr id="56327" name="Picture 11" descr="20years"/>
          <p:cNvPicPr>
            <a:picLocks noChangeAspect="1" noChangeArrowheads="1"/>
          </p:cNvPicPr>
          <p:nvPr/>
        </p:nvPicPr>
        <p:blipFill>
          <a:blip r:embed="rId4" cstate="print"/>
          <a:srcRect/>
          <a:stretch>
            <a:fillRect/>
          </a:stretch>
        </p:blipFill>
        <p:spPr bwMode="auto">
          <a:xfrm>
            <a:off x="7578725" y="3429000"/>
            <a:ext cx="850900" cy="1360488"/>
          </a:xfrm>
          <a:prstGeom prst="rect">
            <a:avLst/>
          </a:prstGeom>
          <a:noFill/>
          <a:ln w="9525">
            <a:noFill/>
            <a:miter lim="800000"/>
            <a:headEnd/>
            <a:tailEnd/>
          </a:ln>
        </p:spPr>
      </p:pic>
      <p:sp>
        <p:nvSpPr>
          <p:cNvPr id="56328" name="Text Box 16"/>
          <p:cNvSpPr txBox="1">
            <a:spLocks noChangeArrowheads="1"/>
          </p:cNvSpPr>
          <p:nvPr/>
        </p:nvSpPr>
        <p:spPr bwMode="auto">
          <a:xfrm>
            <a:off x="6948488" y="2747963"/>
            <a:ext cx="2195512" cy="700087"/>
          </a:xfrm>
          <a:prstGeom prst="rect">
            <a:avLst/>
          </a:prstGeom>
          <a:noFill/>
          <a:ln w="38100">
            <a:noFill/>
            <a:miter lim="800000"/>
            <a:headEnd/>
            <a:tailEnd/>
          </a:ln>
        </p:spPr>
        <p:txBody>
          <a:bodyPr lIns="82912" tIns="41456" rIns="82912" bIns="41456">
            <a:spAutoFit/>
          </a:bodyPr>
          <a:lstStyle/>
          <a:p>
            <a:r>
              <a:rPr lang="en-US" sz="4000" b="1">
                <a:solidFill>
                  <a:srgbClr val="0161C1"/>
                </a:solidFill>
                <a:latin typeface="Arial" charset="0"/>
              </a:rPr>
              <a:t>Proven.</a:t>
            </a:r>
          </a:p>
        </p:txBody>
      </p:sp>
      <p:pic>
        <p:nvPicPr>
          <p:cNvPr id="56329" name="Picture 14" descr="ttprerel.gif"/>
          <p:cNvPicPr>
            <a:picLocks noChangeAspect="1"/>
          </p:cNvPicPr>
          <p:nvPr/>
        </p:nvPicPr>
        <p:blipFill>
          <a:blip r:embed="rId5" cstate="print"/>
          <a:srcRect/>
          <a:stretch>
            <a:fillRect/>
          </a:stretch>
        </p:blipFill>
        <p:spPr bwMode="auto">
          <a:xfrm>
            <a:off x="1355725" y="1524000"/>
            <a:ext cx="1119188" cy="401638"/>
          </a:xfrm>
          <a:prstGeom prst="rect">
            <a:avLst/>
          </a:prstGeom>
          <a:noFill/>
          <a:ln w="9525">
            <a:noFill/>
            <a:miter lim="800000"/>
            <a:headEnd/>
            <a:tailEnd/>
          </a:ln>
        </p:spPr>
      </p:pic>
      <p:pic>
        <p:nvPicPr>
          <p:cNvPr id="56330" name="Picture 15" descr="ttprerel.gif"/>
          <p:cNvPicPr>
            <a:picLocks noChangeAspect="1"/>
          </p:cNvPicPr>
          <p:nvPr/>
        </p:nvPicPr>
        <p:blipFill>
          <a:blip r:embed="rId5" cstate="print"/>
          <a:srcRect/>
          <a:stretch>
            <a:fillRect/>
          </a:stretch>
        </p:blipFill>
        <p:spPr bwMode="auto">
          <a:xfrm>
            <a:off x="1355725" y="3973513"/>
            <a:ext cx="1119188" cy="401637"/>
          </a:xfrm>
          <a:prstGeom prst="rect">
            <a:avLst/>
          </a:prstGeom>
          <a:noFill/>
          <a:ln w="9525">
            <a:noFill/>
            <a:miter lim="800000"/>
            <a:headEnd/>
            <a:tailEnd/>
          </a:ln>
        </p:spPr>
      </p:pic>
      <p:pic>
        <p:nvPicPr>
          <p:cNvPr id="56331" name="Picture 1" descr="C:\Users\CAM\Desktop\CAM\CAMHVAC\HVAC Pix\GE ECM Pix\Pix-charts for GE\ECM pix\3.0\30 motor.jpg"/>
          <p:cNvPicPr>
            <a:picLocks noChangeAspect="1" noChangeArrowheads="1"/>
          </p:cNvPicPr>
          <p:nvPr/>
        </p:nvPicPr>
        <p:blipFill>
          <a:blip r:embed="rId6" cstate="print"/>
          <a:srcRect/>
          <a:stretch>
            <a:fillRect/>
          </a:stretch>
        </p:blipFill>
        <p:spPr bwMode="auto">
          <a:xfrm>
            <a:off x="307975" y="4449763"/>
            <a:ext cx="2455863" cy="1395412"/>
          </a:xfrm>
          <a:prstGeom prst="rect">
            <a:avLst/>
          </a:prstGeom>
          <a:noFill/>
          <a:ln w="9525">
            <a:noFill/>
            <a:miter lim="800000"/>
            <a:headEnd/>
            <a:tailEnd/>
          </a:ln>
        </p:spPr>
      </p:pic>
      <p:sp>
        <p:nvSpPr>
          <p:cNvPr id="12" name="Rectangle 2"/>
          <p:cNvSpPr txBox="1">
            <a:spLocks noChangeArrowheads="1"/>
          </p:cNvSpPr>
          <p:nvPr/>
        </p:nvSpPr>
        <p:spPr bwMode="auto">
          <a:xfrm>
            <a:off x="0" y="0"/>
            <a:ext cx="8991600" cy="762000"/>
          </a:xfrm>
          <a:prstGeom prst="rect">
            <a:avLst/>
          </a:prstGeom>
          <a:noFill/>
          <a:ln>
            <a:miter lim="800000"/>
            <a:headEnd/>
            <a:tailEnd/>
          </a:ln>
        </p:spPr>
        <p:txBody>
          <a:bodyPr lIns="82918" tIns="41459" rIns="82918" bIns="41459"/>
          <a:lstStyle/>
          <a:p>
            <a:pPr defTabSz="914112">
              <a:defRPr/>
            </a:pPr>
            <a:r>
              <a:rPr lang="en-US" sz="4400" b="1" kern="0" dirty="0">
                <a:solidFill>
                  <a:schemeClr val="bg1"/>
                </a:solidFill>
                <a:latin typeface="Arial" charset="0"/>
                <a:ea typeface="+mj-ea"/>
                <a:cs typeface="+mj-cs"/>
              </a:rPr>
              <a:t>Constant Airflow ECM</a:t>
            </a:r>
          </a:p>
        </p:txBody>
      </p:sp>
      <p:sp>
        <p:nvSpPr>
          <p:cNvPr id="13" name="TextBox 12"/>
          <p:cNvSpPr txBox="1"/>
          <p:nvPr/>
        </p:nvSpPr>
        <p:spPr>
          <a:xfrm>
            <a:off x="7772400" y="0"/>
            <a:ext cx="1371600" cy="461963"/>
          </a:xfrm>
          <a:prstGeom prst="rect">
            <a:avLst/>
          </a:prstGeom>
          <a:noFill/>
        </p:spPr>
        <p:txBody>
          <a:bodyPr>
            <a:spAutoFit/>
          </a:bodyPr>
          <a:lstStyle/>
          <a:p>
            <a:pPr algn="r">
              <a:defRPr/>
            </a:pPr>
            <a:r>
              <a:rPr lang="en-US" dirty="0">
                <a:solidFill>
                  <a:schemeClr val="bg1"/>
                </a:solidFill>
                <a:latin typeface="+mn-lt"/>
                <a:ea typeface="ＭＳ Ｐゴシック" pitchFamily="-32" charset="-128"/>
              </a:rPr>
              <a:t>Page 1 </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447675" y="1250950"/>
            <a:ext cx="8318500" cy="4527550"/>
          </a:xfrm>
        </p:spPr>
        <p:txBody>
          <a:bodyPr lIns="82918" tIns="41459" rIns="82918" bIns="41459"/>
          <a:lstStyle/>
          <a:p>
            <a:pPr eaLnBrk="1" hangingPunct="1">
              <a:buFontTx/>
              <a:buNone/>
            </a:pPr>
            <a:r>
              <a:rPr lang="en-US" sz="2500" b="1" smtClean="0"/>
              <a:t>Operation</a:t>
            </a:r>
          </a:p>
          <a:p>
            <a:pPr eaLnBrk="1" hangingPunct="1"/>
            <a:r>
              <a:rPr lang="en-US" sz="2500" smtClean="0"/>
              <a:t>Taps have programmed torque values, not speeds</a:t>
            </a:r>
          </a:p>
          <a:p>
            <a:pPr lvl="1" eaLnBrk="1" hangingPunct="1"/>
            <a:r>
              <a:rPr lang="en-US" sz="2200" smtClean="0"/>
              <a:t>HVAC OEM can program taps in any order</a:t>
            </a:r>
          </a:p>
          <a:p>
            <a:pPr lvl="1" eaLnBrk="1" hangingPunct="1"/>
            <a:r>
              <a:rPr lang="en-US" sz="2200" smtClean="0"/>
              <a:t>Each tap has a unique torque value for its intended purpose</a:t>
            </a:r>
          </a:p>
          <a:p>
            <a:pPr lvl="1" eaLnBrk="1" hangingPunct="1"/>
            <a:r>
              <a:rPr lang="en-US" sz="2200" smtClean="0"/>
              <a:t>All taps may not be programmed</a:t>
            </a:r>
          </a:p>
          <a:p>
            <a:pPr lvl="1" eaLnBrk="1" hangingPunct="1"/>
            <a:r>
              <a:rPr lang="en-US" sz="2200" smtClean="0"/>
              <a:t>All X13 motors will physically have 5 taps</a:t>
            </a:r>
          </a:p>
          <a:p>
            <a:pPr lvl="1" eaLnBrk="1" hangingPunct="1"/>
            <a:r>
              <a:rPr lang="en-US" sz="2200" smtClean="0"/>
              <a:t>Supports multiple tap inputs</a:t>
            </a:r>
          </a:p>
        </p:txBody>
      </p:sp>
      <p:graphicFrame>
        <p:nvGraphicFramePr>
          <p:cNvPr id="11266" name="Object 8"/>
          <p:cNvGraphicFramePr>
            <a:graphicFrameLocks noChangeAspect="1"/>
          </p:cNvGraphicFramePr>
          <p:nvPr/>
        </p:nvGraphicFramePr>
        <p:xfrm>
          <a:off x="6832600" y="3768725"/>
          <a:ext cx="2311400" cy="2609850"/>
        </p:xfrm>
        <a:graphic>
          <a:graphicData uri="http://schemas.openxmlformats.org/presentationml/2006/ole">
            <p:oleObj spid="_x0000_s11266" name="Visio" r:id="rId4" imgW="2979039" imgH="3368040" progId="Visio.Drawing.11">
              <p:embed/>
            </p:oleObj>
          </a:graphicData>
        </a:graphic>
      </p:graphicFrame>
      <p:pic>
        <p:nvPicPr>
          <p:cNvPr id="11268" name="Picture 7" descr="ECMx13.jpg"/>
          <p:cNvPicPr>
            <a:picLocks noChangeAspect="1"/>
          </p:cNvPicPr>
          <p:nvPr/>
        </p:nvPicPr>
        <p:blipFill>
          <a:blip r:embed="rId5" cstate="print"/>
          <a:srcRect/>
          <a:stretch>
            <a:fillRect/>
          </a:stretch>
        </p:blipFill>
        <p:spPr bwMode="auto">
          <a:xfrm>
            <a:off x="2684463" y="4449763"/>
            <a:ext cx="2676525" cy="1768475"/>
          </a:xfrm>
          <a:prstGeom prst="rect">
            <a:avLst/>
          </a:prstGeom>
          <a:noFill/>
          <a:ln w="9525">
            <a:noFill/>
            <a:miter lim="800000"/>
            <a:headEnd/>
            <a:tailEnd/>
          </a:ln>
        </p:spPr>
      </p:pic>
      <p:sp>
        <p:nvSpPr>
          <p:cNvPr id="11269" name="Rectangle 2"/>
          <p:cNvSpPr>
            <a:spLocks noGrp="1" noChangeArrowheads="1"/>
          </p:cNvSpPr>
          <p:nvPr>
            <p:ph type="title"/>
          </p:nvPr>
        </p:nvSpPr>
        <p:spPr bwMode="auto">
          <a:xfrm>
            <a:off x="0" y="0"/>
            <a:ext cx="8305800" cy="762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Constant Torque ECM</a:t>
            </a:r>
            <a:endParaRPr lang="en-US" sz="3200" b="1" smtClean="0">
              <a:solidFill>
                <a:schemeClr val="bg1"/>
              </a:solidFill>
            </a:endParaRPr>
          </a:p>
        </p:txBody>
      </p:sp>
      <p:sp>
        <p:nvSpPr>
          <p:cNvPr id="6" name="TextBox 5"/>
          <p:cNvSpPr txBox="1"/>
          <p:nvPr/>
        </p:nvSpPr>
        <p:spPr>
          <a:xfrm>
            <a:off x="7772400" y="0"/>
            <a:ext cx="1371600" cy="461963"/>
          </a:xfrm>
          <a:prstGeom prst="rect">
            <a:avLst/>
          </a:prstGeom>
          <a:noFill/>
        </p:spPr>
        <p:txBody>
          <a:bodyPr>
            <a:spAutoFit/>
          </a:bodyPr>
          <a:lstStyle/>
          <a:p>
            <a:pPr algn="r">
              <a:defRPr/>
            </a:pPr>
            <a:r>
              <a:rPr lang="en-US" dirty="0">
                <a:solidFill>
                  <a:schemeClr val="bg1"/>
                </a:solidFill>
                <a:latin typeface="+mn-lt"/>
                <a:ea typeface="ＭＳ Ｐゴシック" pitchFamily="-32" charset="-128"/>
              </a:rPr>
              <a:t>Page 3 </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body" idx="1"/>
          </p:nvPr>
        </p:nvSpPr>
        <p:spPr>
          <a:xfrm>
            <a:off x="447675" y="1250950"/>
            <a:ext cx="8108950" cy="1089025"/>
          </a:xfrm>
        </p:spPr>
        <p:txBody>
          <a:bodyPr lIns="82918" tIns="41459" rIns="82918" bIns="41459"/>
          <a:lstStyle/>
          <a:p>
            <a:pPr eaLnBrk="1" hangingPunct="1">
              <a:buFontTx/>
              <a:buNone/>
            </a:pPr>
            <a:r>
              <a:rPr lang="en-US" sz="2500" b="1" smtClean="0"/>
              <a:t>Operation</a:t>
            </a:r>
          </a:p>
          <a:p>
            <a:pPr eaLnBrk="1" hangingPunct="1"/>
            <a:r>
              <a:rPr lang="en-US" sz="2500" smtClean="0"/>
              <a:t>Example OEM programming options</a:t>
            </a:r>
            <a:endParaRPr lang="en-US" sz="2200" smtClean="0"/>
          </a:p>
        </p:txBody>
      </p:sp>
      <p:pic>
        <p:nvPicPr>
          <p:cNvPr id="109571" name="Picture 2"/>
          <p:cNvPicPr>
            <a:picLocks noChangeAspect="1" noChangeArrowheads="1"/>
          </p:cNvPicPr>
          <p:nvPr/>
        </p:nvPicPr>
        <p:blipFill>
          <a:blip r:embed="rId3" cstate="print"/>
          <a:srcRect t="21552" r="16449" b="11415"/>
          <a:stretch>
            <a:fillRect/>
          </a:stretch>
        </p:blipFill>
        <p:spPr bwMode="auto">
          <a:xfrm>
            <a:off x="587375" y="2339975"/>
            <a:ext cx="3570288" cy="1905000"/>
          </a:xfrm>
          <a:prstGeom prst="rect">
            <a:avLst/>
          </a:prstGeom>
          <a:noFill/>
          <a:ln w="9525">
            <a:noFill/>
            <a:miter lim="800000"/>
            <a:headEnd/>
            <a:tailEnd/>
          </a:ln>
        </p:spPr>
      </p:pic>
      <p:pic>
        <p:nvPicPr>
          <p:cNvPr id="109572" name="Picture 3"/>
          <p:cNvPicPr>
            <a:picLocks noChangeAspect="1" noChangeArrowheads="1"/>
          </p:cNvPicPr>
          <p:nvPr/>
        </p:nvPicPr>
        <p:blipFill>
          <a:blip r:embed="rId4" cstate="print"/>
          <a:srcRect l="6998" t="20935" r="16055" b="11377"/>
          <a:stretch>
            <a:fillRect/>
          </a:stretch>
        </p:blipFill>
        <p:spPr bwMode="auto">
          <a:xfrm>
            <a:off x="4991100" y="2271713"/>
            <a:ext cx="3425825" cy="2011362"/>
          </a:xfrm>
          <a:prstGeom prst="rect">
            <a:avLst/>
          </a:prstGeom>
          <a:noFill/>
          <a:ln w="9525">
            <a:noFill/>
            <a:miter lim="800000"/>
            <a:headEnd/>
            <a:tailEnd/>
          </a:ln>
        </p:spPr>
      </p:pic>
      <p:pic>
        <p:nvPicPr>
          <p:cNvPr id="109573" name="Picture 4"/>
          <p:cNvPicPr>
            <a:picLocks noChangeAspect="1" noChangeArrowheads="1"/>
          </p:cNvPicPr>
          <p:nvPr/>
        </p:nvPicPr>
        <p:blipFill>
          <a:blip r:embed="rId5" cstate="print"/>
          <a:srcRect l="2029" t="20317" r="15637" b="11377"/>
          <a:stretch>
            <a:fillRect/>
          </a:stretch>
        </p:blipFill>
        <p:spPr bwMode="auto">
          <a:xfrm>
            <a:off x="2614613" y="4518025"/>
            <a:ext cx="3452812" cy="1905000"/>
          </a:xfrm>
          <a:prstGeom prst="rect">
            <a:avLst/>
          </a:prstGeom>
          <a:noFill/>
          <a:ln w="9525">
            <a:noFill/>
            <a:miter lim="800000"/>
            <a:headEnd/>
            <a:tailEnd/>
          </a:ln>
        </p:spPr>
      </p:pic>
      <p:sp>
        <p:nvSpPr>
          <p:cNvPr id="109574" name="Rectangle 2"/>
          <p:cNvSpPr>
            <a:spLocks noGrp="1" noChangeArrowheads="1"/>
          </p:cNvSpPr>
          <p:nvPr>
            <p:ph type="title"/>
          </p:nvPr>
        </p:nvSpPr>
        <p:spPr bwMode="auto">
          <a:xfrm>
            <a:off x="0" y="0"/>
            <a:ext cx="8305800" cy="762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Constant Torque ECM</a:t>
            </a:r>
            <a:endParaRPr lang="en-US" sz="3200" b="1" smtClean="0">
              <a:solidFill>
                <a:schemeClr val="bg1"/>
              </a:solidFill>
            </a:endParaRPr>
          </a:p>
        </p:txBody>
      </p:sp>
      <p:sp>
        <p:nvSpPr>
          <p:cNvPr id="7" name="TextBox 6"/>
          <p:cNvSpPr txBox="1"/>
          <p:nvPr/>
        </p:nvSpPr>
        <p:spPr>
          <a:xfrm>
            <a:off x="7772400" y="0"/>
            <a:ext cx="1371600" cy="461963"/>
          </a:xfrm>
          <a:prstGeom prst="rect">
            <a:avLst/>
          </a:prstGeom>
          <a:noFill/>
        </p:spPr>
        <p:txBody>
          <a:bodyPr>
            <a:spAutoFit/>
          </a:bodyPr>
          <a:lstStyle/>
          <a:p>
            <a:pPr algn="r">
              <a:defRPr/>
            </a:pPr>
            <a:r>
              <a:rPr lang="en-US" dirty="0">
                <a:solidFill>
                  <a:schemeClr val="bg1"/>
                </a:solidFill>
                <a:latin typeface="+mn-lt"/>
                <a:ea typeface="ＭＳ Ｐゴシック" pitchFamily="-32" charset="-128"/>
              </a:rPr>
              <a:t>Page 3 </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447675" y="1250950"/>
            <a:ext cx="7969250" cy="2940050"/>
          </a:xfrm>
        </p:spPr>
        <p:txBody>
          <a:bodyPr lIns="82918" tIns="41459" rIns="82918" bIns="41459"/>
          <a:lstStyle/>
          <a:p>
            <a:pPr eaLnBrk="1" hangingPunct="1">
              <a:buFontTx/>
              <a:buNone/>
            </a:pPr>
            <a:r>
              <a:rPr lang="en-US" sz="2500" b="1" smtClean="0"/>
              <a:t>Installation/Set-up</a:t>
            </a:r>
          </a:p>
          <a:p>
            <a:pPr eaLnBrk="1" hangingPunct="1"/>
            <a:r>
              <a:rPr lang="en-US" sz="2500" smtClean="0"/>
              <a:t>HVAC OEM manuals required for tap selection per demand</a:t>
            </a:r>
          </a:p>
          <a:p>
            <a:pPr lvl="1" eaLnBrk="1" hangingPunct="1"/>
            <a:r>
              <a:rPr lang="en-US" sz="2200" smtClean="0"/>
              <a:t>Taps are only programmed if needed</a:t>
            </a:r>
          </a:p>
          <a:p>
            <a:pPr lvl="1" eaLnBrk="1" hangingPunct="1"/>
            <a:r>
              <a:rPr lang="en-US" sz="2200" smtClean="0"/>
              <a:t>System wiring diagram will show tap usage</a:t>
            </a:r>
          </a:p>
        </p:txBody>
      </p:sp>
      <p:sp>
        <p:nvSpPr>
          <p:cNvPr id="12292" name="Rectangle 8"/>
          <p:cNvSpPr>
            <a:spLocks noChangeArrowheads="1"/>
          </p:cNvSpPr>
          <p:nvPr/>
        </p:nvSpPr>
        <p:spPr bwMode="auto">
          <a:xfrm>
            <a:off x="0" y="-227013"/>
            <a:ext cx="168275" cy="454026"/>
          </a:xfrm>
          <a:prstGeom prst="rect">
            <a:avLst/>
          </a:prstGeom>
          <a:noFill/>
          <a:ln w="38100">
            <a:noFill/>
            <a:miter lim="800000"/>
            <a:headEnd/>
            <a:tailEnd/>
          </a:ln>
        </p:spPr>
        <p:txBody>
          <a:bodyPr wrap="none" lIns="82918" tIns="41459" rIns="82918" bIns="41459" anchor="ctr">
            <a:spAutoFit/>
          </a:bodyPr>
          <a:lstStyle/>
          <a:p>
            <a:endParaRPr lang="en-US"/>
          </a:p>
        </p:txBody>
      </p:sp>
      <p:graphicFrame>
        <p:nvGraphicFramePr>
          <p:cNvPr id="12290" name="Object 7"/>
          <p:cNvGraphicFramePr>
            <a:graphicFrameLocks noChangeAspect="1"/>
          </p:cNvGraphicFramePr>
          <p:nvPr/>
        </p:nvGraphicFramePr>
        <p:xfrm>
          <a:off x="1905000" y="3276600"/>
          <a:ext cx="5370513" cy="3114675"/>
        </p:xfrm>
        <a:graphic>
          <a:graphicData uri="http://schemas.openxmlformats.org/presentationml/2006/ole">
            <p:oleObj spid="_x0000_s12290" name="Visio" r:id="rId4" imgW="10464181" imgH="6106167" progId="Visio.Drawing.11">
              <p:embed/>
            </p:oleObj>
          </a:graphicData>
        </a:graphic>
      </p:graphicFrame>
      <p:sp>
        <p:nvSpPr>
          <p:cNvPr id="12293" name="Rectangle 2"/>
          <p:cNvSpPr>
            <a:spLocks noGrp="1" noChangeArrowheads="1"/>
          </p:cNvSpPr>
          <p:nvPr>
            <p:ph type="title"/>
          </p:nvPr>
        </p:nvSpPr>
        <p:spPr bwMode="auto">
          <a:xfrm>
            <a:off x="0" y="0"/>
            <a:ext cx="8305800" cy="762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Constant Torque ECM</a:t>
            </a:r>
            <a:endParaRPr lang="en-US" sz="3200" b="1" smtClean="0">
              <a:solidFill>
                <a:schemeClr val="bg1"/>
              </a:solidFill>
            </a:endParaRPr>
          </a:p>
        </p:txBody>
      </p:sp>
      <p:sp>
        <p:nvSpPr>
          <p:cNvPr id="6" name="TextBox 5"/>
          <p:cNvSpPr txBox="1"/>
          <p:nvPr/>
        </p:nvSpPr>
        <p:spPr>
          <a:xfrm>
            <a:off x="7772400" y="0"/>
            <a:ext cx="1371600" cy="461963"/>
          </a:xfrm>
          <a:prstGeom prst="rect">
            <a:avLst/>
          </a:prstGeom>
          <a:noFill/>
        </p:spPr>
        <p:txBody>
          <a:bodyPr>
            <a:spAutoFit/>
          </a:bodyPr>
          <a:lstStyle/>
          <a:p>
            <a:pPr algn="r">
              <a:defRPr/>
            </a:pPr>
            <a:r>
              <a:rPr lang="en-US" dirty="0">
                <a:solidFill>
                  <a:schemeClr val="bg1"/>
                </a:solidFill>
                <a:latin typeface="+mn-lt"/>
                <a:ea typeface="ＭＳ Ｐゴシック" pitchFamily="-32" charset="-128"/>
              </a:rPr>
              <a:t>Page 5 </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0"/>
            <a:ext cx="8229600" cy="1143000"/>
          </a:xfrm>
        </p:spPr>
        <p:txBody>
          <a:bodyPr/>
          <a:lstStyle/>
          <a:p>
            <a:r>
              <a:rPr lang="en-US" b="1" dirty="0" smtClean="0">
                <a:solidFill>
                  <a:schemeClr val="bg1"/>
                </a:solidFill>
              </a:rPr>
              <a:t>Air Filters</a:t>
            </a:r>
            <a:endParaRPr lang="en-US" b="1" dirty="0">
              <a:solidFill>
                <a:schemeClr val="bg1"/>
              </a:solidFill>
            </a:endParaRPr>
          </a:p>
        </p:txBody>
      </p:sp>
      <p:sp>
        <p:nvSpPr>
          <p:cNvPr id="7" name="Content Placeholder 6"/>
          <p:cNvSpPr>
            <a:spLocks noGrp="1"/>
          </p:cNvSpPr>
          <p:nvPr>
            <p:ph sz="quarter" idx="1"/>
          </p:nvPr>
        </p:nvSpPr>
        <p:spPr>
          <a:xfrm>
            <a:off x="914400" y="1447800"/>
            <a:ext cx="5791200" cy="4572000"/>
          </a:xfrm>
        </p:spPr>
        <p:txBody>
          <a:bodyPr/>
          <a:lstStyle/>
          <a:p>
            <a:r>
              <a:rPr lang="en-US" dirty="0" smtClean="0"/>
              <a:t>OEM guidelines</a:t>
            </a:r>
          </a:p>
          <a:p>
            <a:pPr lvl="1"/>
            <a:r>
              <a:rPr lang="en-US" dirty="0" smtClean="0"/>
              <a:t>Proper unit cut-out</a:t>
            </a:r>
          </a:p>
          <a:p>
            <a:pPr lvl="1"/>
            <a:r>
              <a:rPr lang="en-US" dirty="0" smtClean="0"/>
              <a:t>No returns through back</a:t>
            </a:r>
          </a:p>
          <a:p>
            <a:pPr lvl="1"/>
            <a:r>
              <a:rPr lang="en-US" dirty="0" smtClean="0"/>
              <a:t>Over 1600 CFM may require two entrances</a:t>
            </a:r>
          </a:p>
          <a:p>
            <a:pPr lvl="1"/>
            <a:r>
              <a:rPr lang="en-US" dirty="0" smtClean="0"/>
              <a:t>Over 1600 CFM may require two filters or special size</a:t>
            </a:r>
          </a:p>
          <a:p>
            <a:pPr lvl="1"/>
            <a:r>
              <a:rPr lang="en-US" dirty="0" smtClean="0"/>
              <a:t>Where will the right size filter fit?</a:t>
            </a:r>
          </a:p>
          <a:p>
            <a:endParaRPr lang="en-US" dirty="0" smtClean="0"/>
          </a:p>
        </p:txBody>
      </p:sp>
      <p:graphicFrame>
        <p:nvGraphicFramePr>
          <p:cNvPr id="36866" name="Object 2"/>
          <p:cNvGraphicFramePr>
            <a:graphicFrameLocks noGrp="1" noChangeAspect="1"/>
          </p:cNvGraphicFramePr>
          <p:nvPr/>
        </p:nvGraphicFramePr>
        <p:xfrm>
          <a:off x="304800" y="4724400"/>
          <a:ext cx="2743200" cy="1729030"/>
        </p:xfrm>
        <a:graphic>
          <a:graphicData uri="http://schemas.openxmlformats.org/presentationml/2006/ole">
            <p:oleObj spid="_x0000_s376834" name="Visio" r:id="rId4" imgW="2979000" imgH="1930320" progId="">
              <p:embed/>
            </p:oleObj>
          </a:graphicData>
        </a:graphic>
      </p:graphicFrame>
      <p:pic>
        <p:nvPicPr>
          <p:cNvPr id="36867" name="Picture 3" descr="C:\Users\Christopher\Desktop\Temp File\filter on bottom.jpg"/>
          <p:cNvPicPr>
            <a:picLocks noChangeAspect="1" noChangeArrowheads="1"/>
          </p:cNvPicPr>
          <p:nvPr/>
        </p:nvPicPr>
        <p:blipFill>
          <a:blip r:embed="rId5" cstate="print"/>
          <a:srcRect/>
          <a:stretch>
            <a:fillRect/>
          </a:stretch>
        </p:blipFill>
        <p:spPr bwMode="auto">
          <a:xfrm>
            <a:off x="4114800" y="4800600"/>
            <a:ext cx="1239968" cy="1608464"/>
          </a:xfrm>
          <a:prstGeom prst="rect">
            <a:avLst/>
          </a:prstGeom>
          <a:noFill/>
        </p:spPr>
      </p:pic>
      <p:pic>
        <p:nvPicPr>
          <p:cNvPr id="36868" name="Picture 4" descr="C:\Users\Christopher\Desktop\Temp File\filter on side-Bottom.jpg"/>
          <p:cNvPicPr>
            <a:picLocks noChangeAspect="1" noChangeArrowheads="1"/>
          </p:cNvPicPr>
          <p:nvPr/>
        </p:nvPicPr>
        <p:blipFill>
          <a:blip r:embed="rId6" cstate="print"/>
          <a:srcRect/>
          <a:stretch>
            <a:fillRect/>
          </a:stretch>
        </p:blipFill>
        <p:spPr bwMode="auto">
          <a:xfrm>
            <a:off x="5867400" y="4495800"/>
            <a:ext cx="1373187" cy="1957799"/>
          </a:xfrm>
          <a:prstGeom prst="rect">
            <a:avLst/>
          </a:prstGeom>
          <a:noFill/>
        </p:spPr>
      </p:pic>
      <p:graphicFrame>
        <p:nvGraphicFramePr>
          <p:cNvPr id="36869" name="Object 5"/>
          <p:cNvGraphicFramePr>
            <a:graphicFrameLocks noGrp="1" noChangeAspect="1"/>
          </p:cNvGraphicFramePr>
          <p:nvPr/>
        </p:nvGraphicFramePr>
        <p:xfrm>
          <a:off x="8001000" y="4038600"/>
          <a:ext cx="882316" cy="2438400"/>
        </p:xfrm>
        <a:graphic>
          <a:graphicData uri="http://schemas.openxmlformats.org/presentationml/2006/ole">
            <p:oleObj spid="_x0000_s376835" name="Visio" r:id="rId7" imgW="1111320" imgH="3156480" progId="">
              <p:embed/>
            </p:oleObj>
          </a:graphicData>
        </a:graphic>
      </p:graphicFrame>
      <p:graphicFrame>
        <p:nvGraphicFramePr>
          <p:cNvPr id="781316" name="Object 2"/>
          <p:cNvGraphicFramePr>
            <a:graphicFrameLocks noGrp="1" noChangeAspect="1"/>
          </p:cNvGraphicFramePr>
          <p:nvPr/>
        </p:nvGraphicFramePr>
        <p:xfrm>
          <a:off x="6858000" y="304800"/>
          <a:ext cx="2057400" cy="1682750"/>
        </p:xfrm>
        <a:graphic>
          <a:graphicData uri="http://schemas.openxmlformats.org/presentationml/2006/ole">
            <p:oleObj spid="_x0000_s376836" name="Visio" r:id="rId8" imgW="2358360" imgH="1930320" progId="">
              <p:embed/>
            </p:oleObj>
          </a:graphicData>
        </a:graphic>
      </p:graphicFrame>
      <p:graphicFrame>
        <p:nvGraphicFramePr>
          <p:cNvPr id="781317" name="Object 3"/>
          <p:cNvGraphicFramePr>
            <a:graphicFrameLocks noGrp="1" noChangeAspect="1"/>
          </p:cNvGraphicFramePr>
          <p:nvPr/>
        </p:nvGraphicFramePr>
        <p:xfrm>
          <a:off x="7162800" y="2133600"/>
          <a:ext cx="1828800" cy="1438275"/>
        </p:xfrm>
        <a:graphic>
          <a:graphicData uri="http://schemas.openxmlformats.org/presentationml/2006/ole">
            <p:oleObj spid="_x0000_s376837" name="Visio" r:id="rId9" imgW="2455920" imgH="1930320" progId="">
              <p:embed/>
            </p:oleObj>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04800" y="76200"/>
            <a:ext cx="8534400" cy="1143000"/>
          </a:xfrm>
        </p:spPr>
        <p:txBody>
          <a:bodyPr>
            <a:normAutofit fontScale="90000"/>
          </a:bodyPr>
          <a:lstStyle/>
          <a:p>
            <a:r>
              <a:rPr lang="en-US" b="1" dirty="0" smtClean="0">
                <a:solidFill>
                  <a:schemeClr val="bg1"/>
                </a:solidFill>
              </a:rPr>
              <a:t>Blower Performance Data </a:t>
            </a:r>
            <a:r>
              <a:rPr lang="en-US" b="1" dirty="0" smtClean="0"/>
              <a:t/>
            </a:r>
            <a:br>
              <a:rPr lang="en-US" b="1" dirty="0" smtClean="0"/>
            </a:br>
            <a:r>
              <a:rPr lang="en-US" b="1" dirty="0" smtClean="0"/>
              <a:t>Constant Airflow (Variable Speed) ECM </a:t>
            </a:r>
            <a:endParaRPr lang="en-US" b="1" dirty="0"/>
          </a:p>
        </p:txBody>
      </p:sp>
      <p:pic>
        <p:nvPicPr>
          <p:cNvPr id="351233" name="Picture 1"/>
          <p:cNvPicPr>
            <a:picLocks noChangeAspect="1" noChangeArrowheads="1"/>
          </p:cNvPicPr>
          <p:nvPr/>
        </p:nvPicPr>
        <p:blipFill>
          <a:blip r:embed="rId3" cstate="print"/>
          <a:srcRect/>
          <a:stretch>
            <a:fillRect/>
          </a:stretch>
        </p:blipFill>
        <p:spPr bwMode="auto">
          <a:xfrm>
            <a:off x="5334000" y="1981200"/>
            <a:ext cx="3352800" cy="4196478"/>
          </a:xfrm>
          <a:prstGeom prst="rect">
            <a:avLst/>
          </a:prstGeom>
          <a:noFill/>
          <a:ln w="9525">
            <a:noFill/>
            <a:miter lim="800000"/>
            <a:headEnd/>
            <a:tailEnd/>
          </a:ln>
        </p:spPr>
      </p:pic>
      <p:pic>
        <p:nvPicPr>
          <p:cNvPr id="351234" name="Picture 2"/>
          <p:cNvPicPr>
            <a:picLocks noChangeAspect="1" noChangeArrowheads="1"/>
          </p:cNvPicPr>
          <p:nvPr/>
        </p:nvPicPr>
        <p:blipFill>
          <a:blip r:embed="rId4" cstate="print"/>
          <a:srcRect/>
          <a:stretch>
            <a:fillRect/>
          </a:stretch>
        </p:blipFill>
        <p:spPr bwMode="auto">
          <a:xfrm>
            <a:off x="381000" y="1981200"/>
            <a:ext cx="4191000" cy="4267798"/>
          </a:xfrm>
          <a:prstGeom prst="rect">
            <a:avLst/>
          </a:prstGeom>
          <a:noFill/>
          <a:ln w="9525">
            <a:noFill/>
            <a:miter lim="800000"/>
            <a:headEnd/>
            <a:tailEnd/>
          </a:ln>
        </p:spPr>
      </p:pic>
      <p:pic>
        <p:nvPicPr>
          <p:cNvPr id="351235" name="Picture 3"/>
          <p:cNvPicPr>
            <a:picLocks noChangeAspect="1" noChangeArrowheads="1"/>
          </p:cNvPicPr>
          <p:nvPr/>
        </p:nvPicPr>
        <p:blipFill>
          <a:blip r:embed="rId5" cstate="print"/>
          <a:srcRect/>
          <a:stretch>
            <a:fillRect/>
          </a:stretch>
        </p:blipFill>
        <p:spPr bwMode="auto">
          <a:xfrm>
            <a:off x="838200" y="1447800"/>
            <a:ext cx="3190875" cy="590550"/>
          </a:xfrm>
          <a:prstGeom prst="rect">
            <a:avLst/>
          </a:prstGeom>
          <a:noFill/>
          <a:ln w="9525">
            <a:noFill/>
            <a:miter lim="800000"/>
            <a:headEnd/>
            <a:tailEnd/>
          </a:ln>
        </p:spPr>
      </p:pic>
      <p:pic>
        <p:nvPicPr>
          <p:cNvPr id="351236" name="Picture 4"/>
          <p:cNvPicPr>
            <a:picLocks noChangeAspect="1" noChangeArrowheads="1"/>
          </p:cNvPicPr>
          <p:nvPr/>
        </p:nvPicPr>
        <p:blipFill>
          <a:blip r:embed="rId6" cstate="print"/>
          <a:srcRect/>
          <a:stretch>
            <a:fillRect/>
          </a:stretch>
        </p:blipFill>
        <p:spPr bwMode="auto">
          <a:xfrm>
            <a:off x="5486400" y="1447800"/>
            <a:ext cx="3114675" cy="45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3"/>
          <p:cNvSpPr>
            <a:spLocks noGrp="1"/>
          </p:cNvSpPr>
          <p:nvPr>
            <p:ph type="title"/>
          </p:nvPr>
        </p:nvSpPr>
        <p:spPr bwMode="auto">
          <a:xfrm>
            <a:off x="0" y="0"/>
            <a:ext cx="8686800" cy="762000"/>
          </a:xfrm>
          <a:noFill/>
          <a:ln>
            <a:miter lim="800000"/>
            <a:headEnd/>
            <a:tailEnd/>
          </a:ln>
        </p:spPr>
        <p:txBody>
          <a:bodyPr vert="horz" wrap="square" lIns="91427" tIns="45713" rIns="91427" bIns="45713" numCol="1" anchor="t" anchorCtr="0" compatLnSpc="1">
            <a:prstTxWarp prst="textNoShape">
              <a:avLst/>
            </a:prstTxWarp>
          </a:bodyPr>
          <a:lstStyle/>
          <a:p>
            <a:pPr algn="l" eaLnBrk="1" hangingPunct="1"/>
            <a:r>
              <a:rPr lang="en-US" b="1" smtClean="0">
                <a:solidFill>
                  <a:schemeClr val="bg1"/>
                </a:solidFill>
                <a:cs typeface="Arial" charset="0"/>
              </a:rPr>
              <a:t>History of ECM Technology</a:t>
            </a:r>
          </a:p>
        </p:txBody>
      </p:sp>
      <p:sp>
        <p:nvSpPr>
          <p:cNvPr id="33795" name="Rectangle 6"/>
          <p:cNvSpPr>
            <a:spLocks noChangeArrowheads="1"/>
          </p:cNvSpPr>
          <p:nvPr/>
        </p:nvSpPr>
        <p:spPr bwMode="auto">
          <a:xfrm>
            <a:off x="0" y="6149975"/>
            <a:ext cx="9144000" cy="708025"/>
          </a:xfrm>
          <a:prstGeom prst="rect">
            <a:avLst/>
          </a:prstGeom>
          <a:solidFill>
            <a:schemeClr val="bg1"/>
          </a:solidFill>
          <a:ln w="38100" algn="ctr">
            <a:noFill/>
            <a:round/>
            <a:headEnd/>
            <a:tailEnd/>
          </a:ln>
        </p:spPr>
        <p:txBody>
          <a:bodyPr lIns="82906" tIns="41453" rIns="82906" bIns="41453"/>
          <a:lstStyle/>
          <a:p>
            <a:pPr defTabSz="827088"/>
            <a:endParaRPr lang="en-US"/>
          </a:p>
        </p:txBody>
      </p:sp>
      <p:pic>
        <p:nvPicPr>
          <p:cNvPr id="8" name="Picture 12" descr="C:\Documents and Settings\501084997\Desktop\Capcom Old Desktop\Brand\GE Caps by Regal Logo.png"/>
          <p:cNvPicPr>
            <a:picLocks noChangeAspect="1" noChangeArrowheads="1"/>
          </p:cNvPicPr>
          <p:nvPr/>
        </p:nvPicPr>
        <p:blipFill>
          <a:blip r:embed="rId3" cstate="print"/>
          <a:srcRect r="22449" b="63266"/>
          <a:stretch>
            <a:fillRect/>
          </a:stretch>
        </p:blipFill>
        <p:spPr bwMode="auto">
          <a:xfrm>
            <a:off x="6513513" y="5054600"/>
            <a:ext cx="2419350" cy="836613"/>
          </a:xfrm>
          <a:prstGeom prst="rect">
            <a:avLst/>
          </a:prstGeom>
          <a:noFill/>
          <a:ln w="9525">
            <a:noFill/>
            <a:miter lim="800000"/>
            <a:headEnd/>
            <a:tailEnd/>
          </a:ln>
        </p:spPr>
      </p:pic>
      <p:pic>
        <p:nvPicPr>
          <p:cNvPr id="9" name="Picture 8" descr="New Image - GE logo-cropped.jpg"/>
          <p:cNvPicPr>
            <a:picLocks noChangeAspect="1"/>
          </p:cNvPicPr>
          <p:nvPr/>
        </p:nvPicPr>
        <p:blipFill>
          <a:blip r:embed="rId4" cstate="print"/>
          <a:srcRect/>
          <a:stretch>
            <a:fillRect/>
          </a:stretch>
        </p:blipFill>
        <p:spPr bwMode="auto">
          <a:xfrm>
            <a:off x="403225" y="5076825"/>
            <a:ext cx="2055813" cy="814388"/>
          </a:xfrm>
          <a:prstGeom prst="rect">
            <a:avLst/>
          </a:prstGeom>
          <a:noFill/>
          <a:ln w="9525">
            <a:noFill/>
            <a:miter lim="800000"/>
            <a:headEnd/>
            <a:tailEnd/>
          </a:ln>
        </p:spPr>
      </p:pic>
      <p:pic>
        <p:nvPicPr>
          <p:cNvPr id="10" name="Picture 1033" descr="D:\Documents and Settings\208008821\My Documents\Regal-Beloit\gecomlogo.TIF"/>
          <p:cNvPicPr>
            <a:picLocks noChangeAspect="1" noChangeArrowheads="1"/>
          </p:cNvPicPr>
          <p:nvPr/>
        </p:nvPicPr>
        <p:blipFill>
          <a:blip r:embed="rId5" cstate="print"/>
          <a:srcRect l="4546" r="4546" b="10562"/>
          <a:stretch>
            <a:fillRect/>
          </a:stretch>
        </p:blipFill>
        <p:spPr bwMode="auto">
          <a:xfrm>
            <a:off x="3200400" y="4953000"/>
            <a:ext cx="2586038" cy="1006475"/>
          </a:xfrm>
          <a:prstGeom prst="rect">
            <a:avLst/>
          </a:prstGeom>
          <a:noFill/>
          <a:ln w="9525">
            <a:noFill/>
            <a:miter lim="800000"/>
            <a:headEnd/>
            <a:tailEnd/>
          </a:ln>
        </p:spPr>
      </p:pic>
      <p:sp>
        <p:nvSpPr>
          <p:cNvPr id="13" name="Content Placeholder 12"/>
          <p:cNvSpPr>
            <a:spLocks noGrp="1"/>
          </p:cNvSpPr>
          <p:nvPr>
            <p:ph idx="1"/>
          </p:nvPr>
        </p:nvSpPr>
        <p:spPr>
          <a:xfrm>
            <a:off x="381000" y="1676400"/>
            <a:ext cx="8229600" cy="4875213"/>
          </a:xfrm>
        </p:spPr>
        <p:txBody>
          <a:bodyPr lIns="91427" tIns="45713" rIns="91427" bIns="45713"/>
          <a:lstStyle/>
          <a:p>
            <a:pPr eaLnBrk="1" hangingPunct="1">
              <a:buFontTx/>
              <a:buNone/>
            </a:pPr>
            <a:r>
              <a:rPr lang="en-US" sz="2500" b="1" smtClean="0">
                <a:cs typeface="Arial" charset="0"/>
              </a:rPr>
              <a:t>1987</a:t>
            </a:r>
          </a:p>
          <a:p>
            <a:pPr eaLnBrk="1" hangingPunct="1"/>
            <a:r>
              <a:rPr lang="en-US" sz="2500" smtClean="0">
                <a:cs typeface="Arial" charset="0"/>
              </a:rPr>
              <a:t>General Electric introduces first ECM to residential HVAC</a:t>
            </a:r>
          </a:p>
          <a:p>
            <a:pPr eaLnBrk="1" hangingPunct="1">
              <a:buFontTx/>
              <a:buNone/>
            </a:pPr>
            <a:endParaRPr lang="en-US" sz="1100" b="1" smtClean="0">
              <a:cs typeface="Arial" charset="0"/>
            </a:endParaRPr>
          </a:p>
          <a:p>
            <a:pPr eaLnBrk="1" hangingPunct="1">
              <a:buFontTx/>
              <a:buNone/>
            </a:pPr>
            <a:endParaRPr lang="en-US" sz="1100" b="1" smtClean="0">
              <a:cs typeface="Arial" charset="0"/>
            </a:endParaRPr>
          </a:p>
          <a:p>
            <a:pPr eaLnBrk="1" hangingPunct="1">
              <a:buFontTx/>
              <a:buNone/>
            </a:pPr>
            <a:r>
              <a:rPr lang="en-US" sz="2500" b="1" smtClean="0">
                <a:cs typeface="Arial" charset="0"/>
              </a:rPr>
              <a:t>2004</a:t>
            </a:r>
          </a:p>
          <a:p>
            <a:pPr eaLnBrk="1" hangingPunct="1"/>
            <a:r>
              <a:rPr lang="en-US" sz="2500" smtClean="0">
                <a:cs typeface="Arial" charset="0"/>
              </a:rPr>
              <a:t>Regal Beloit purchases the ECM, PSC and Capacitor divisions from GE with permission to brand as: </a:t>
            </a:r>
          </a:p>
          <a:p>
            <a:pPr eaLnBrk="1" hangingPunct="1">
              <a:buFontTx/>
              <a:buNone/>
            </a:pPr>
            <a:endParaRPr lang="en-US" sz="1100" b="1" smtClean="0">
              <a:cs typeface="Arial" charset="0"/>
            </a:endParaRPr>
          </a:p>
          <a:p>
            <a:pPr eaLnBrk="1" hangingPunct="1">
              <a:buFontTx/>
              <a:buNone/>
            </a:pPr>
            <a:endParaRPr lang="en-US" sz="2500" b="1" smtClean="0">
              <a:cs typeface="Arial" charset="0"/>
            </a:endParaRPr>
          </a:p>
          <a:p>
            <a:pPr eaLnBrk="1" hangingPunct="1">
              <a:buFontTx/>
              <a:buNone/>
            </a:pPr>
            <a:endParaRPr lang="en-US" sz="2500" b="1" smtClean="0">
              <a:cs typeface="Arial" charset="0"/>
            </a:endParaRPr>
          </a:p>
          <a:p>
            <a:pPr eaLnBrk="1" hangingPunct="1">
              <a:buFontTx/>
              <a:buNone/>
            </a:pPr>
            <a:endParaRPr lang="en-US" sz="2500" b="1" smtClean="0">
              <a:cs typeface="Arial" charset="0"/>
            </a:endParaRPr>
          </a:p>
          <a:p>
            <a:pPr eaLnBrk="1" hangingPunct="1"/>
            <a:endParaRPr lang="en-US" sz="2500" smtClean="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3" cstate="print"/>
          <a:srcRect b="53103"/>
          <a:stretch>
            <a:fillRect/>
          </a:stretch>
        </p:blipFill>
        <p:spPr bwMode="auto">
          <a:xfrm>
            <a:off x="685800" y="1905000"/>
            <a:ext cx="8143875" cy="2590800"/>
          </a:xfrm>
          <a:prstGeom prst="rect">
            <a:avLst/>
          </a:prstGeom>
          <a:noFill/>
          <a:ln w="9525">
            <a:noFill/>
            <a:miter lim="800000"/>
            <a:headEnd/>
            <a:tailEnd/>
          </a:ln>
        </p:spPr>
      </p:pic>
      <p:pic>
        <p:nvPicPr>
          <p:cNvPr id="4" name="Picture 1"/>
          <p:cNvPicPr>
            <a:picLocks noChangeAspect="1" noChangeArrowheads="1"/>
          </p:cNvPicPr>
          <p:nvPr/>
        </p:nvPicPr>
        <p:blipFill>
          <a:blip r:embed="rId4" cstate="print"/>
          <a:srcRect t="29323" b="47854"/>
          <a:stretch>
            <a:fillRect/>
          </a:stretch>
        </p:blipFill>
        <p:spPr bwMode="auto">
          <a:xfrm>
            <a:off x="1066800" y="4648199"/>
            <a:ext cx="7818521" cy="1308149"/>
          </a:xfrm>
          <a:prstGeom prst="rect">
            <a:avLst/>
          </a:prstGeom>
          <a:noFill/>
          <a:ln w="9525">
            <a:noFill/>
            <a:miter lim="800000"/>
            <a:headEnd/>
            <a:tailEnd/>
          </a:ln>
        </p:spPr>
      </p:pic>
      <p:sp>
        <p:nvSpPr>
          <p:cNvPr id="5" name="Rectangle 4"/>
          <p:cNvSpPr/>
          <p:nvPr/>
        </p:nvSpPr>
        <p:spPr>
          <a:xfrm>
            <a:off x="3276600" y="2971800"/>
            <a:ext cx="5486400" cy="304800"/>
          </a:xfrm>
          <a:prstGeom prst="rect">
            <a:avLst/>
          </a:prstGeom>
          <a:solidFill>
            <a:srgbClr val="FFFF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57400" y="3581400"/>
            <a:ext cx="6705600" cy="228600"/>
          </a:xfrm>
          <a:prstGeom prst="rect">
            <a:avLst/>
          </a:prstGeom>
          <a:solidFill>
            <a:srgbClr val="FFFF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33600" y="5638800"/>
            <a:ext cx="6705600" cy="304800"/>
          </a:xfrm>
          <a:prstGeom prst="rect">
            <a:avLst/>
          </a:prstGeom>
          <a:solidFill>
            <a:srgbClr val="FFFF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
          <p:cNvPicPr>
            <a:picLocks noChangeAspect="1" noChangeArrowheads="1"/>
          </p:cNvPicPr>
          <p:nvPr/>
        </p:nvPicPr>
        <p:blipFill>
          <a:blip r:embed="rId4" cstate="print"/>
          <a:srcRect b="93641"/>
          <a:stretch>
            <a:fillRect/>
          </a:stretch>
        </p:blipFill>
        <p:spPr bwMode="auto">
          <a:xfrm>
            <a:off x="762000" y="6096000"/>
            <a:ext cx="8172450" cy="381000"/>
          </a:xfrm>
          <a:prstGeom prst="rect">
            <a:avLst/>
          </a:prstGeom>
          <a:noFill/>
          <a:ln w="9525">
            <a:noFill/>
            <a:miter lim="800000"/>
            <a:headEnd/>
            <a:tailEnd/>
          </a:ln>
        </p:spPr>
      </p:pic>
      <p:sp>
        <p:nvSpPr>
          <p:cNvPr id="10" name="TextBox 9"/>
          <p:cNvSpPr txBox="1"/>
          <p:nvPr/>
        </p:nvSpPr>
        <p:spPr>
          <a:xfrm>
            <a:off x="5105400" y="1905000"/>
            <a:ext cx="1127232" cy="369332"/>
          </a:xfrm>
          <a:prstGeom prst="rect">
            <a:avLst/>
          </a:prstGeom>
          <a:noFill/>
        </p:spPr>
        <p:txBody>
          <a:bodyPr wrap="none" rtlCol="0">
            <a:spAutoFit/>
          </a:bodyPr>
          <a:lstStyle/>
          <a:p>
            <a:r>
              <a:rPr lang="en-US" dirty="0" smtClean="0">
                <a:solidFill>
                  <a:srgbClr val="FF0000"/>
                </a:solidFill>
              </a:rPr>
              <a:t>PSC Motor</a:t>
            </a:r>
            <a:endParaRPr lang="en-US" dirty="0">
              <a:solidFill>
                <a:srgbClr val="FF0000"/>
              </a:solidFill>
            </a:endParaRPr>
          </a:p>
        </p:txBody>
      </p:sp>
      <p:sp>
        <p:nvSpPr>
          <p:cNvPr id="11" name="TextBox 10"/>
          <p:cNvSpPr txBox="1"/>
          <p:nvPr/>
        </p:nvSpPr>
        <p:spPr>
          <a:xfrm>
            <a:off x="5181600" y="6019800"/>
            <a:ext cx="2624436" cy="369332"/>
          </a:xfrm>
          <a:prstGeom prst="rect">
            <a:avLst/>
          </a:prstGeom>
          <a:noFill/>
        </p:spPr>
        <p:txBody>
          <a:bodyPr wrap="none" rtlCol="0">
            <a:spAutoFit/>
          </a:bodyPr>
          <a:lstStyle/>
          <a:p>
            <a:r>
              <a:rPr lang="en-US" dirty="0" smtClean="0">
                <a:solidFill>
                  <a:srgbClr val="FF0000"/>
                </a:solidFill>
              </a:rPr>
              <a:t>Constant Torque ECM Motor</a:t>
            </a:r>
            <a:endParaRPr lang="en-US" dirty="0">
              <a:solidFill>
                <a:srgbClr val="FF0000"/>
              </a:solidFill>
            </a:endParaRPr>
          </a:p>
        </p:txBody>
      </p:sp>
      <p:sp>
        <p:nvSpPr>
          <p:cNvPr id="12" name="Title 1"/>
          <p:cNvSpPr>
            <a:spLocks noGrp="1"/>
          </p:cNvSpPr>
          <p:nvPr>
            <p:ph type="title"/>
          </p:nvPr>
        </p:nvSpPr>
        <p:spPr>
          <a:xfrm>
            <a:off x="304800" y="76200"/>
            <a:ext cx="8534400" cy="1143000"/>
          </a:xfrm>
        </p:spPr>
        <p:txBody>
          <a:bodyPr>
            <a:normAutofit fontScale="90000"/>
          </a:bodyPr>
          <a:lstStyle/>
          <a:p>
            <a:r>
              <a:rPr lang="en-US" b="1" dirty="0" smtClean="0">
                <a:solidFill>
                  <a:schemeClr val="bg1"/>
                </a:solidFill>
              </a:rPr>
              <a:t>Blower Performance Data </a:t>
            </a:r>
            <a:r>
              <a:rPr lang="en-US" b="1" dirty="0" smtClean="0"/>
              <a:t/>
            </a:r>
            <a:br>
              <a:rPr lang="en-US" b="1" dirty="0" smtClean="0"/>
            </a:br>
            <a:r>
              <a:rPr lang="en-US" b="1" dirty="0" smtClean="0"/>
              <a:t>PSC &amp; Constant Torque ECM</a:t>
            </a:r>
            <a:endParaRPr lang="en-US" b="1"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b="1" dirty="0" smtClean="0">
                <a:solidFill>
                  <a:schemeClr val="bg1"/>
                </a:solidFill>
              </a:rPr>
              <a:t>Air Filters</a:t>
            </a:r>
            <a:endParaRPr lang="en-US" b="1" dirty="0">
              <a:solidFill>
                <a:schemeClr val="bg1"/>
              </a:solidFill>
            </a:endParaRPr>
          </a:p>
        </p:txBody>
      </p:sp>
      <p:sp>
        <p:nvSpPr>
          <p:cNvPr id="7" name="Content Placeholder 6"/>
          <p:cNvSpPr>
            <a:spLocks noGrp="1"/>
          </p:cNvSpPr>
          <p:nvPr>
            <p:ph sz="quarter" idx="1"/>
          </p:nvPr>
        </p:nvSpPr>
        <p:spPr>
          <a:xfrm>
            <a:off x="914400" y="1447800"/>
            <a:ext cx="7772400" cy="1828800"/>
          </a:xfrm>
        </p:spPr>
        <p:txBody>
          <a:bodyPr>
            <a:normAutofit fontScale="85000" lnSpcReduction="20000"/>
          </a:bodyPr>
          <a:lstStyle/>
          <a:p>
            <a:r>
              <a:rPr lang="en-US" dirty="0" smtClean="0"/>
              <a:t>OEM 1” Filters = 600 FPM</a:t>
            </a:r>
          </a:p>
          <a:p>
            <a:pPr lvl="1"/>
            <a:r>
              <a:rPr lang="en-US" dirty="0" smtClean="0"/>
              <a:t>High Velocity</a:t>
            </a:r>
          </a:p>
          <a:p>
            <a:pPr lvl="2"/>
            <a:r>
              <a:rPr lang="en-US" dirty="0" smtClean="0"/>
              <a:t>Easy to size properly</a:t>
            </a:r>
          </a:p>
          <a:p>
            <a:pPr lvl="2"/>
            <a:r>
              <a:rPr lang="en-US" dirty="0" smtClean="0"/>
              <a:t>Poor filtration</a:t>
            </a:r>
          </a:p>
          <a:p>
            <a:pPr lvl="2"/>
            <a:r>
              <a:rPr lang="en-US" dirty="0" smtClean="0"/>
              <a:t>Low pressure drop, good for TESP</a:t>
            </a:r>
            <a:endParaRPr lang="en-US" sz="1600" dirty="0" smtClean="0"/>
          </a:p>
          <a:p>
            <a:pPr lvl="1"/>
            <a:endParaRPr lang="en-US" sz="1600" dirty="0"/>
          </a:p>
        </p:txBody>
      </p:sp>
      <p:sp>
        <p:nvSpPr>
          <p:cNvPr id="9" name="TextBox 8"/>
          <p:cNvSpPr txBox="1"/>
          <p:nvPr/>
        </p:nvSpPr>
        <p:spPr>
          <a:xfrm>
            <a:off x="4953000" y="5486400"/>
            <a:ext cx="3810000" cy="1077218"/>
          </a:xfrm>
          <a:prstGeom prst="rect">
            <a:avLst/>
          </a:prstGeom>
          <a:noFill/>
        </p:spPr>
        <p:txBody>
          <a:bodyPr wrap="square" rtlCol="0">
            <a:spAutoFit/>
          </a:bodyPr>
          <a:lstStyle/>
          <a:p>
            <a:pPr lvl="1">
              <a:buNone/>
            </a:pPr>
            <a:r>
              <a:rPr lang="en-US" sz="1600" b="1" dirty="0" smtClean="0"/>
              <a:t>C = V x A   </a:t>
            </a:r>
          </a:p>
          <a:p>
            <a:pPr lvl="1">
              <a:buNone/>
            </a:pPr>
            <a:r>
              <a:rPr lang="en-US" sz="1600" dirty="0" smtClean="0"/>
              <a:t>C = CFM </a:t>
            </a:r>
          </a:p>
          <a:p>
            <a:pPr lvl="1">
              <a:buNone/>
            </a:pPr>
            <a:r>
              <a:rPr lang="en-US" sz="1600" dirty="0" smtClean="0"/>
              <a:t>V = Velocity (Feet Per Minute) FPM </a:t>
            </a:r>
          </a:p>
          <a:p>
            <a:pPr lvl="1">
              <a:buNone/>
            </a:pPr>
            <a:r>
              <a:rPr lang="en-US" sz="1600" dirty="0" smtClean="0"/>
              <a:t>A = Area in Square Feet (H” x W” /144)</a:t>
            </a:r>
            <a:endParaRPr lang="en-US" dirty="0"/>
          </a:p>
        </p:txBody>
      </p:sp>
      <p:pic>
        <p:nvPicPr>
          <p:cNvPr id="15" name="Picture 3"/>
          <p:cNvPicPr>
            <a:picLocks noChangeAspect="1" noChangeArrowheads="1"/>
          </p:cNvPicPr>
          <p:nvPr/>
        </p:nvPicPr>
        <p:blipFill>
          <a:blip r:embed="rId3" cstate="print"/>
          <a:srcRect l="4943"/>
          <a:stretch>
            <a:fillRect/>
          </a:stretch>
        </p:blipFill>
        <p:spPr bwMode="auto">
          <a:xfrm>
            <a:off x="228600" y="3657600"/>
            <a:ext cx="4395787" cy="2919465"/>
          </a:xfrm>
          <a:prstGeom prst="rect">
            <a:avLst/>
          </a:prstGeom>
          <a:noFill/>
          <a:ln w="9525">
            <a:noFill/>
            <a:miter lim="800000"/>
            <a:headEnd/>
            <a:tailEnd/>
          </a:ln>
        </p:spPr>
      </p:pic>
      <p:sp>
        <p:nvSpPr>
          <p:cNvPr id="16" name="TextBox 15"/>
          <p:cNvSpPr txBox="1"/>
          <p:nvPr/>
        </p:nvSpPr>
        <p:spPr>
          <a:xfrm>
            <a:off x="4267200" y="4191000"/>
            <a:ext cx="4387740" cy="1200329"/>
          </a:xfrm>
          <a:prstGeom prst="rect">
            <a:avLst/>
          </a:prstGeom>
          <a:solidFill>
            <a:srgbClr val="FFFF00">
              <a:alpha val="20000"/>
            </a:srgbClr>
          </a:solidFill>
          <a:ln w="38100">
            <a:solidFill>
              <a:srgbClr val="FF0000"/>
            </a:solidFill>
          </a:ln>
        </p:spPr>
        <p:txBody>
          <a:bodyPr wrap="none" rtlCol="0">
            <a:spAutoFit/>
          </a:bodyPr>
          <a:lstStyle/>
          <a:p>
            <a:r>
              <a:rPr lang="en-US" dirty="0" smtClean="0"/>
              <a:t>x 600 = 1200 (288 = 14 x 20 or larger)</a:t>
            </a:r>
          </a:p>
          <a:p>
            <a:r>
              <a:rPr lang="en-US" dirty="0" smtClean="0"/>
              <a:t>x 600 = 1350 (324 = 14 x 23 or larger)</a:t>
            </a:r>
          </a:p>
          <a:p>
            <a:r>
              <a:rPr lang="en-US" dirty="0" smtClean="0"/>
              <a:t>x 600 = 1212 (291 = 14 x 20 or larger)</a:t>
            </a:r>
          </a:p>
          <a:p>
            <a:r>
              <a:rPr lang="en-US" dirty="0" smtClean="0"/>
              <a:t>x 600 = 1800 (432 = 14 x 30or 20 x 22 or larger)</a:t>
            </a:r>
            <a:endParaRPr lang="en-US" dirty="0"/>
          </a:p>
        </p:txBody>
      </p:sp>
      <p:sp>
        <p:nvSpPr>
          <p:cNvPr id="17" name="Rectangle 16"/>
          <p:cNvSpPr/>
          <p:nvPr/>
        </p:nvSpPr>
        <p:spPr>
          <a:xfrm>
            <a:off x="2667000" y="4267200"/>
            <a:ext cx="381000" cy="1066800"/>
          </a:xfrm>
          <a:prstGeom prst="rect">
            <a:avLst/>
          </a:prstGeom>
          <a:solidFill>
            <a:srgbClr val="FFFF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5400000">
            <a:off x="2209800" y="4724400"/>
            <a:ext cx="457200" cy="3352800"/>
          </a:xfrm>
          <a:prstGeom prst="rect">
            <a:avLst/>
          </a:prstGeom>
          <a:solidFill>
            <a:srgbClr val="FFFF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752600" y="3352800"/>
            <a:ext cx="1991251" cy="369332"/>
          </a:xfrm>
          <a:prstGeom prst="rect">
            <a:avLst/>
          </a:prstGeom>
          <a:noFill/>
        </p:spPr>
        <p:txBody>
          <a:bodyPr wrap="none" rtlCol="0">
            <a:spAutoFit/>
          </a:bodyPr>
          <a:lstStyle/>
          <a:p>
            <a:r>
              <a:rPr lang="en-US" dirty="0" smtClean="0">
                <a:solidFill>
                  <a:srgbClr val="FF0000"/>
                </a:solidFill>
              </a:rPr>
              <a:t>GMH95-IO2990-p33</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1143000"/>
          </a:xfrm>
        </p:spPr>
        <p:txBody>
          <a:bodyPr/>
          <a:lstStyle/>
          <a:p>
            <a:r>
              <a:rPr lang="en-US" b="1" dirty="0" smtClean="0">
                <a:solidFill>
                  <a:schemeClr val="bg1"/>
                </a:solidFill>
              </a:rPr>
              <a:t>Air Filters</a:t>
            </a:r>
            <a:endParaRPr lang="en-US" b="1" dirty="0">
              <a:solidFill>
                <a:schemeClr val="bg1"/>
              </a:solidFill>
            </a:endParaRPr>
          </a:p>
        </p:txBody>
      </p:sp>
      <p:sp>
        <p:nvSpPr>
          <p:cNvPr id="7" name="Content Placeholder 6"/>
          <p:cNvSpPr>
            <a:spLocks noGrp="1"/>
          </p:cNvSpPr>
          <p:nvPr>
            <p:ph sz="quarter" idx="1"/>
          </p:nvPr>
        </p:nvSpPr>
        <p:spPr>
          <a:xfrm>
            <a:off x="914400" y="1447800"/>
            <a:ext cx="7772400" cy="3962400"/>
          </a:xfrm>
        </p:spPr>
        <p:txBody>
          <a:bodyPr>
            <a:normAutofit/>
          </a:bodyPr>
          <a:lstStyle/>
          <a:p>
            <a:r>
              <a:rPr lang="en-US" dirty="0" smtClean="0"/>
              <a:t>Most aftermarket  1” Filters = 300 FPM</a:t>
            </a:r>
          </a:p>
          <a:p>
            <a:pPr lvl="1"/>
            <a:r>
              <a:rPr lang="en-US" dirty="0" smtClean="0"/>
              <a:t>Pleated media, electrostatic, electronic</a:t>
            </a:r>
          </a:p>
          <a:p>
            <a:pPr lvl="2"/>
            <a:r>
              <a:rPr lang="en-US" dirty="0" smtClean="0"/>
              <a:t>Difficult to size properly </a:t>
            </a:r>
          </a:p>
          <a:p>
            <a:pPr lvl="2"/>
            <a:r>
              <a:rPr lang="en-US" dirty="0" smtClean="0"/>
              <a:t>Better filtration</a:t>
            </a:r>
          </a:p>
          <a:p>
            <a:pPr lvl="2"/>
            <a:r>
              <a:rPr lang="en-US" dirty="0" smtClean="0"/>
              <a:t>Under sizing increases pressure drop, Bad for TESP</a:t>
            </a:r>
          </a:p>
          <a:p>
            <a:pPr lvl="2"/>
            <a:endParaRPr lang="en-US" dirty="0" smtClean="0"/>
          </a:p>
        </p:txBody>
      </p:sp>
      <p:pic>
        <p:nvPicPr>
          <p:cNvPr id="12" name="Picture 1"/>
          <p:cNvPicPr>
            <a:picLocks noChangeAspect="1" noChangeArrowheads="1"/>
          </p:cNvPicPr>
          <p:nvPr/>
        </p:nvPicPr>
        <p:blipFill>
          <a:blip r:embed="rId3" cstate="print"/>
          <a:srcRect r="2036"/>
          <a:stretch>
            <a:fillRect/>
          </a:stretch>
        </p:blipFill>
        <p:spPr bwMode="auto">
          <a:xfrm>
            <a:off x="304800" y="3657600"/>
            <a:ext cx="4267200" cy="2894388"/>
          </a:xfrm>
          <a:prstGeom prst="rect">
            <a:avLst/>
          </a:prstGeom>
          <a:noFill/>
          <a:ln w="9525">
            <a:noFill/>
            <a:miter lim="800000"/>
            <a:headEnd/>
            <a:tailEnd/>
          </a:ln>
        </p:spPr>
      </p:pic>
      <p:sp>
        <p:nvSpPr>
          <p:cNvPr id="13" name="Rectangle 12"/>
          <p:cNvSpPr/>
          <p:nvPr/>
        </p:nvSpPr>
        <p:spPr>
          <a:xfrm>
            <a:off x="2743200" y="4289800"/>
            <a:ext cx="381000" cy="1066800"/>
          </a:xfrm>
          <a:prstGeom prst="rect">
            <a:avLst/>
          </a:prstGeom>
          <a:solidFill>
            <a:srgbClr val="FFFF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43400" y="4213600"/>
            <a:ext cx="3570208" cy="1200329"/>
          </a:xfrm>
          <a:prstGeom prst="rect">
            <a:avLst/>
          </a:prstGeom>
          <a:solidFill>
            <a:srgbClr val="FFFF00">
              <a:alpha val="20000"/>
            </a:srgbClr>
          </a:solidFill>
          <a:ln w="38100">
            <a:solidFill>
              <a:srgbClr val="FF0000"/>
            </a:solidFill>
          </a:ln>
        </p:spPr>
        <p:txBody>
          <a:bodyPr wrap="none" rtlCol="0">
            <a:spAutoFit/>
          </a:bodyPr>
          <a:lstStyle/>
          <a:p>
            <a:r>
              <a:rPr lang="en-US" dirty="0" smtClean="0"/>
              <a:t>x 300 = 1200 (576 = 25 x 23 or larger)</a:t>
            </a:r>
          </a:p>
          <a:p>
            <a:r>
              <a:rPr lang="en-US" dirty="0" smtClean="0"/>
              <a:t>x 300 = 1348 (647 = 25 x 26 or larger)</a:t>
            </a:r>
          </a:p>
          <a:p>
            <a:r>
              <a:rPr lang="en-US" dirty="0" smtClean="0"/>
              <a:t>x 300 = 1213 (583 = 25 x 23 or larger)</a:t>
            </a:r>
          </a:p>
          <a:p>
            <a:r>
              <a:rPr lang="en-US" dirty="0" smtClean="0"/>
              <a:t>x 300 = 1798 (863 = 25 x 35 or larger)</a:t>
            </a:r>
            <a:endParaRPr lang="en-US" dirty="0"/>
          </a:p>
        </p:txBody>
      </p:sp>
      <p:sp>
        <p:nvSpPr>
          <p:cNvPr id="15" name="Rectangle 14"/>
          <p:cNvSpPr/>
          <p:nvPr/>
        </p:nvSpPr>
        <p:spPr>
          <a:xfrm rot="5400000">
            <a:off x="2324100" y="4708900"/>
            <a:ext cx="381000" cy="3352800"/>
          </a:xfrm>
          <a:prstGeom prst="rect">
            <a:avLst/>
          </a:prstGeom>
          <a:solidFill>
            <a:srgbClr val="FFFF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953000" y="5486400"/>
            <a:ext cx="3810000" cy="1077218"/>
          </a:xfrm>
          <a:prstGeom prst="rect">
            <a:avLst/>
          </a:prstGeom>
          <a:noFill/>
        </p:spPr>
        <p:txBody>
          <a:bodyPr wrap="square" rtlCol="0">
            <a:spAutoFit/>
          </a:bodyPr>
          <a:lstStyle/>
          <a:p>
            <a:pPr lvl="1">
              <a:buNone/>
            </a:pPr>
            <a:r>
              <a:rPr lang="en-US" sz="1600" b="1" dirty="0" smtClean="0"/>
              <a:t>C = V x A   </a:t>
            </a:r>
          </a:p>
          <a:p>
            <a:pPr lvl="1">
              <a:buNone/>
            </a:pPr>
            <a:r>
              <a:rPr lang="en-US" sz="1600" dirty="0" smtClean="0"/>
              <a:t>C = CFM </a:t>
            </a:r>
          </a:p>
          <a:p>
            <a:pPr lvl="1">
              <a:buNone/>
            </a:pPr>
            <a:r>
              <a:rPr lang="en-US" sz="1600" dirty="0" smtClean="0"/>
              <a:t>V = Velocity (Feet Per Minute) FPM </a:t>
            </a:r>
          </a:p>
          <a:p>
            <a:pPr lvl="1">
              <a:buNone/>
            </a:pPr>
            <a:r>
              <a:rPr lang="en-US" sz="1600" dirty="0" smtClean="0"/>
              <a:t>A = Area in Square Feet (H” x W” /144)</a:t>
            </a:r>
            <a:endParaRPr lang="en-US" dirty="0"/>
          </a:p>
        </p:txBody>
      </p:sp>
      <p:sp>
        <p:nvSpPr>
          <p:cNvPr id="17" name="TextBox 16"/>
          <p:cNvSpPr txBox="1"/>
          <p:nvPr/>
        </p:nvSpPr>
        <p:spPr>
          <a:xfrm>
            <a:off x="1981200" y="3352800"/>
            <a:ext cx="1991251" cy="369332"/>
          </a:xfrm>
          <a:prstGeom prst="rect">
            <a:avLst/>
          </a:prstGeom>
          <a:noFill/>
        </p:spPr>
        <p:txBody>
          <a:bodyPr wrap="none" rtlCol="0">
            <a:spAutoFit/>
          </a:bodyPr>
          <a:lstStyle/>
          <a:p>
            <a:r>
              <a:rPr lang="en-US" dirty="0" smtClean="0">
                <a:solidFill>
                  <a:srgbClr val="FF0000"/>
                </a:solidFill>
              </a:rPr>
              <a:t>GMH95-IO2990-p33</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57200" y="0"/>
            <a:ext cx="8229600" cy="1143000"/>
          </a:xfrm>
        </p:spPr>
        <p:txBody>
          <a:bodyPr/>
          <a:lstStyle/>
          <a:p>
            <a:r>
              <a:rPr lang="en-US" b="1" dirty="0" smtClean="0">
                <a:solidFill>
                  <a:schemeClr val="bg1"/>
                </a:solidFill>
              </a:rPr>
              <a:t>Air Filters</a:t>
            </a:r>
            <a:endParaRPr lang="en-US" b="1" dirty="0">
              <a:solidFill>
                <a:schemeClr val="bg1"/>
              </a:solidFill>
            </a:endParaRPr>
          </a:p>
        </p:txBody>
      </p:sp>
      <p:sp>
        <p:nvSpPr>
          <p:cNvPr id="3" name="Content Placeholder 2"/>
          <p:cNvSpPr>
            <a:spLocks noGrp="1"/>
          </p:cNvSpPr>
          <p:nvPr>
            <p:ph sz="quarter" idx="1"/>
          </p:nvPr>
        </p:nvSpPr>
        <p:spPr/>
        <p:txBody>
          <a:bodyPr/>
          <a:lstStyle/>
          <a:p>
            <a:r>
              <a:rPr lang="en-US" dirty="0" smtClean="0">
                <a:solidFill>
                  <a:schemeClr val="bg1">
                    <a:lumMod val="85000"/>
                  </a:schemeClr>
                </a:solidFill>
              </a:rPr>
              <a:t>Registers &amp; Grilles</a:t>
            </a:r>
          </a:p>
          <a:p>
            <a:r>
              <a:rPr lang="en-US" dirty="0" smtClean="0">
                <a:solidFill>
                  <a:schemeClr val="bg1">
                    <a:lumMod val="85000"/>
                  </a:schemeClr>
                </a:solidFill>
              </a:rPr>
              <a:t>Balancing Dampers</a:t>
            </a:r>
          </a:p>
          <a:p>
            <a:r>
              <a:rPr lang="en-US" dirty="0" smtClean="0"/>
              <a:t>Filter size and load</a:t>
            </a:r>
          </a:p>
          <a:p>
            <a:r>
              <a:rPr lang="en-US" dirty="0" smtClean="0">
                <a:solidFill>
                  <a:schemeClr val="bg1">
                    <a:lumMod val="85000"/>
                  </a:schemeClr>
                </a:solidFill>
              </a:rPr>
              <a:t>Blower Wheel and Heat Exchanger load</a:t>
            </a:r>
          </a:p>
          <a:p>
            <a:r>
              <a:rPr lang="en-US" dirty="0" smtClean="0">
                <a:solidFill>
                  <a:schemeClr val="bg1">
                    <a:lumMod val="85000"/>
                  </a:schemeClr>
                </a:solidFill>
              </a:rPr>
              <a:t>Duct sizing and/or restriction</a:t>
            </a:r>
          </a:p>
          <a:p>
            <a:endParaRPr lang="en-US" dirty="0" smtClean="0"/>
          </a:p>
          <a:p>
            <a:pPr lvl="1">
              <a:buNone/>
            </a:pPr>
            <a:endParaRPr lang="en-US" dirty="0" smtClean="0"/>
          </a:p>
        </p:txBody>
      </p:sp>
      <p:sp>
        <p:nvSpPr>
          <p:cNvPr id="7" name="Content Placeholder 6"/>
          <p:cNvSpPr>
            <a:spLocks noGrp="1"/>
          </p:cNvSpPr>
          <p:nvPr>
            <p:ph sz="quarter" idx="2"/>
          </p:nvPr>
        </p:nvSpPr>
        <p:spPr>
          <a:xfrm>
            <a:off x="4648200" y="1600200"/>
            <a:ext cx="4267200" cy="4525963"/>
          </a:xfrm>
        </p:spPr>
        <p:txBody>
          <a:bodyPr/>
          <a:lstStyle/>
          <a:p>
            <a:r>
              <a:rPr lang="en-US" dirty="0" smtClean="0"/>
              <a:t>Why does the bottom require a larger filter than the side?</a:t>
            </a:r>
          </a:p>
        </p:txBody>
      </p:sp>
      <p:pic>
        <p:nvPicPr>
          <p:cNvPr id="40962" name="Picture 2" descr="C:\Users\CAM\Desktop\CAM\CAMHVAC\HVAC Pix\HVACD Pix\Visio drawings\Airflow baiscs\Blower sections-Unit-bottom.jpg"/>
          <p:cNvPicPr>
            <a:picLocks noChangeAspect="1" noChangeArrowheads="1"/>
          </p:cNvPicPr>
          <p:nvPr/>
        </p:nvPicPr>
        <p:blipFill>
          <a:blip r:embed="rId3" cstate="print"/>
          <a:srcRect/>
          <a:stretch>
            <a:fillRect/>
          </a:stretch>
        </p:blipFill>
        <p:spPr bwMode="auto">
          <a:xfrm>
            <a:off x="7391400" y="2590800"/>
            <a:ext cx="1247775" cy="1619250"/>
          </a:xfrm>
          <a:prstGeom prst="rect">
            <a:avLst/>
          </a:prstGeom>
          <a:noFill/>
        </p:spPr>
      </p:pic>
      <p:pic>
        <p:nvPicPr>
          <p:cNvPr id="40963" name="Picture 3" descr="C:\Users\CAM\Desktop\CAM\CAMHVAC\HVAC Pix\HVACD Pix\Visio drawings\Airflow baiscs\Blower sections-Unit-rear.jpg"/>
          <p:cNvPicPr>
            <a:picLocks noChangeAspect="1" noChangeArrowheads="1"/>
          </p:cNvPicPr>
          <p:nvPr/>
        </p:nvPicPr>
        <p:blipFill>
          <a:blip r:embed="rId4" cstate="print"/>
          <a:srcRect/>
          <a:stretch>
            <a:fillRect/>
          </a:stretch>
        </p:blipFill>
        <p:spPr bwMode="auto">
          <a:xfrm>
            <a:off x="8077200" y="4343400"/>
            <a:ext cx="933450" cy="2286000"/>
          </a:xfrm>
          <a:prstGeom prst="rect">
            <a:avLst/>
          </a:prstGeom>
          <a:noFill/>
        </p:spPr>
      </p:pic>
      <p:pic>
        <p:nvPicPr>
          <p:cNvPr id="40964" name="Picture 4" descr="C:\Users\CAM\Desktop\CAM\CAMHVAC\HVAC Pix\HVACD Pix\Visio drawings\Airflow baiscs\Blower sections-Unit-side w-motor.jpg"/>
          <p:cNvPicPr>
            <a:picLocks noChangeAspect="1" noChangeArrowheads="1"/>
          </p:cNvPicPr>
          <p:nvPr/>
        </p:nvPicPr>
        <p:blipFill>
          <a:blip r:embed="rId5" cstate="print"/>
          <a:srcRect/>
          <a:stretch>
            <a:fillRect/>
          </a:stretch>
        </p:blipFill>
        <p:spPr bwMode="auto">
          <a:xfrm>
            <a:off x="6172200" y="4191000"/>
            <a:ext cx="1095375" cy="2428875"/>
          </a:xfrm>
          <a:prstGeom prst="rect">
            <a:avLst/>
          </a:prstGeom>
          <a:noFill/>
        </p:spPr>
      </p:pic>
      <p:pic>
        <p:nvPicPr>
          <p:cNvPr id="40965" name="Picture 5" descr="C:\Users\CAM\Desktop\CAM\CAMHVAC\HVAC Pix\HVACD Pix\Visio drawings\Airflow baiscs\Blower sections-Unit-side wo-motor.jpg"/>
          <p:cNvPicPr>
            <a:picLocks noChangeAspect="1" noChangeArrowheads="1"/>
          </p:cNvPicPr>
          <p:nvPr/>
        </p:nvPicPr>
        <p:blipFill>
          <a:blip r:embed="rId6" cstate="print"/>
          <a:srcRect/>
          <a:stretch>
            <a:fillRect/>
          </a:stretch>
        </p:blipFill>
        <p:spPr bwMode="auto">
          <a:xfrm>
            <a:off x="4800600" y="4191000"/>
            <a:ext cx="1095375" cy="2419350"/>
          </a:xfrm>
          <a:prstGeom prst="rect">
            <a:avLst/>
          </a:prstGeom>
          <a:noFill/>
        </p:spPr>
      </p:pic>
      <p:pic>
        <p:nvPicPr>
          <p:cNvPr id="371713" name="Picture 1"/>
          <p:cNvPicPr>
            <a:picLocks noChangeAspect="1" noChangeArrowheads="1"/>
          </p:cNvPicPr>
          <p:nvPr/>
        </p:nvPicPr>
        <p:blipFill>
          <a:blip r:embed="rId7" cstate="print"/>
          <a:srcRect/>
          <a:stretch>
            <a:fillRect/>
          </a:stretch>
        </p:blipFill>
        <p:spPr bwMode="auto">
          <a:xfrm>
            <a:off x="685799" y="1447800"/>
            <a:ext cx="3840379" cy="4924425"/>
          </a:xfrm>
          <a:prstGeom prst="rect">
            <a:avLst/>
          </a:prstGeom>
          <a:noFill/>
          <a:ln w="9525">
            <a:noFill/>
            <a:miter lim="800000"/>
            <a:headEnd/>
            <a:tailEnd/>
          </a:ln>
        </p:spPr>
      </p:pic>
      <p:sp>
        <p:nvSpPr>
          <p:cNvPr id="13" name="TextBox 12"/>
          <p:cNvSpPr txBox="1"/>
          <p:nvPr/>
        </p:nvSpPr>
        <p:spPr>
          <a:xfrm>
            <a:off x="1143000" y="6488668"/>
            <a:ext cx="1991251" cy="369332"/>
          </a:xfrm>
          <a:prstGeom prst="rect">
            <a:avLst/>
          </a:prstGeom>
          <a:noFill/>
        </p:spPr>
        <p:txBody>
          <a:bodyPr wrap="none" rtlCol="0">
            <a:spAutoFit/>
          </a:bodyPr>
          <a:lstStyle/>
          <a:p>
            <a:r>
              <a:rPr lang="en-US" dirty="0" smtClean="0">
                <a:solidFill>
                  <a:srgbClr val="FF0000"/>
                </a:solidFill>
              </a:rPr>
              <a:t>GMH95-IO2990-p33</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Rectangle 2"/>
          <p:cNvSpPr>
            <a:spLocks noGrp="1" noChangeArrowheads="1"/>
          </p:cNvSpPr>
          <p:nvPr>
            <p:ph type="body" idx="1"/>
          </p:nvPr>
        </p:nvSpPr>
        <p:spPr>
          <a:xfrm>
            <a:off x="838200" y="2209800"/>
            <a:ext cx="7659688" cy="2724150"/>
          </a:xfrm>
          <a:solidFill>
            <a:srgbClr val="FFFFFF"/>
          </a:solidFill>
        </p:spPr>
        <p:txBody>
          <a:bodyPr lIns="91408" tIns="45703" rIns="91408" bIns="45703" rtlCol="0">
            <a:normAutofit lnSpcReduction="10000"/>
          </a:bodyPr>
          <a:lstStyle/>
          <a:p>
            <a:pPr eaLnBrk="1" fontAlgn="auto" hangingPunct="1">
              <a:lnSpc>
                <a:spcPct val="80000"/>
              </a:lnSpc>
              <a:spcAft>
                <a:spcPts val="0"/>
              </a:spcAft>
              <a:buFont typeface="Arial" pitchFamily="34" charset="0"/>
              <a:buChar char="•"/>
              <a:defRPr/>
            </a:pPr>
            <a:r>
              <a:rPr lang="en-US" sz="2000" b="1" dirty="0"/>
              <a:t>Public Corporation established in 1955 -</a:t>
            </a:r>
          </a:p>
          <a:p>
            <a:pPr eaLnBrk="1" fontAlgn="auto" hangingPunct="1">
              <a:lnSpc>
                <a:spcPct val="80000"/>
              </a:lnSpc>
              <a:spcAft>
                <a:spcPts val="0"/>
              </a:spcAft>
              <a:buFont typeface="Arial" pitchFamily="34" charset="0"/>
              <a:buChar char="•"/>
              <a:defRPr/>
            </a:pPr>
            <a:r>
              <a:rPr lang="en-US" sz="2000" b="1" dirty="0"/>
              <a:t>History</a:t>
            </a:r>
          </a:p>
          <a:p>
            <a:pPr lvl="1" eaLnBrk="1" fontAlgn="auto" hangingPunct="1">
              <a:lnSpc>
                <a:spcPct val="80000"/>
              </a:lnSpc>
              <a:spcAft>
                <a:spcPts val="0"/>
              </a:spcAft>
              <a:buFont typeface="Wingdings" pitchFamily="2" charset="2"/>
              <a:buChar char="Ø"/>
              <a:defRPr/>
            </a:pPr>
            <a:r>
              <a:rPr lang="en-US" sz="2000" b="1" dirty="0"/>
              <a:t>50s to 70s -  Special Cutting Tools</a:t>
            </a:r>
          </a:p>
          <a:p>
            <a:pPr lvl="1" eaLnBrk="1" fontAlgn="auto" hangingPunct="1">
              <a:lnSpc>
                <a:spcPct val="80000"/>
              </a:lnSpc>
              <a:spcAft>
                <a:spcPts val="0"/>
              </a:spcAft>
              <a:buFont typeface="Wingdings" pitchFamily="2" charset="2"/>
              <a:buChar char="Ø"/>
              <a:defRPr/>
            </a:pPr>
            <a:r>
              <a:rPr lang="en-US" sz="2000" b="1" dirty="0"/>
              <a:t>80s to 90s – Mechanical Power Transmission</a:t>
            </a:r>
          </a:p>
          <a:p>
            <a:pPr lvl="1" eaLnBrk="1" fontAlgn="auto" hangingPunct="1">
              <a:lnSpc>
                <a:spcPct val="80000"/>
              </a:lnSpc>
              <a:spcAft>
                <a:spcPts val="0"/>
              </a:spcAft>
              <a:buFont typeface="Wingdings" pitchFamily="2" charset="2"/>
              <a:buChar char="Ø"/>
              <a:defRPr/>
            </a:pPr>
            <a:r>
              <a:rPr lang="en-US" sz="2000" b="1" dirty="0"/>
              <a:t>90s to 00s – Motors and Generators</a:t>
            </a:r>
          </a:p>
          <a:p>
            <a:pPr lvl="1" eaLnBrk="1" fontAlgn="auto" hangingPunct="1">
              <a:lnSpc>
                <a:spcPct val="80000"/>
              </a:lnSpc>
              <a:spcAft>
                <a:spcPts val="0"/>
              </a:spcAft>
              <a:buFont typeface="Wingdings" pitchFamily="2" charset="2"/>
              <a:buChar char="Ø"/>
              <a:defRPr/>
            </a:pPr>
            <a:r>
              <a:rPr lang="en-US" sz="2000" b="1" dirty="0"/>
              <a:t>Largest Non-Captive Motor supplier globally</a:t>
            </a:r>
          </a:p>
          <a:p>
            <a:pPr lvl="1" eaLnBrk="1" fontAlgn="auto" hangingPunct="1">
              <a:lnSpc>
                <a:spcPct val="80000"/>
              </a:lnSpc>
              <a:spcAft>
                <a:spcPts val="0"/>
              </a:spcAft>
              <a:buFont typeface="Wingdings" pitchFamily="2" charset="2"/>
              <a:buChar char="Ø"/>
              <a:defRPr/>
            </a:pPr>
            <a:r>
              <a:rPr lang="en-US" sz="2000" b="1" dirty="0"/>
              <a:t>#1 Commercial and Industrial  and #1 HVAC</a:t>
            </a:r>
          </a:p>
          <a:p>
            <a:pPr lvl="1" eaLnBrk="1" fontAlgn="auto" hangingPunct="1">
              <a:lnSpc>
                <a:spcPct val="80000"/>
              </a:lnSpc>
              <a:spcAft>
                <a:spcPts val="0"/>
              </a:spcAft>
              <a:buFont typeface="Wingdings" pitchFamily="2" charset="2"/>
              <a:buChar char="Ø"/>
              <a:defRPr/>
            </a:pPr>
            <a:endParaRPr lang="en-US" sz="2000" b="1" dirty="0"/>
          </a:p>
          <a:p>
            <a:pPr eaLnBrk="1" fontAlgn="auto" hangingPunct="1">
              <a:lnSpc>
                <a:spcPct val="80000"/>
              </a:lnSpc>
              <a:spcAft>
                <a:spcPts val="0"/>
              </a:spcAft>
              <a:buFont typeface="Arial" pitchFamily="34" charset="0"/>
              <a:buChar char="•"/>
              <a:defRPr/>
            </a:pPr>
            <a:r>
              <a:rPr lang="en-US" sz="2000" b="1" dirty="0"/>
              <a:t>Recognized Motor Brands</a:t>
            </a:r>
          </a:p>
        </p:txBody>
      </p:sp>
      <p:sp>
        <p:nvSpPr>
          <p:cNvPr id="34819" name="Rectangle 3"/>
          <p:cNvSpPr>
            <a:spLocks noGrp="1" noChangeArrowheads="1"/>
          </p:cNvSpPr>
          <p:nvPr>
            <p:ph type="title"/>
          </p:nvPr>
        </p:nvSpPr>
        <p:spPr bwMode="auto">
          <a:xfrm>
            <a:off x="0" y="1143000"/>
            <a:ext cx="9144000" cy="638175"/>
          </a:xfrm>
          <a:noFill/>
          <a:ln>
            <a:miter lim="800000"/>
            <a:headEnd/>
            <a:tailEnd/>
          </a:ln>
        </p:spPr>
        <p:txBody>
          <a:bodyPr vert="horz" wrap="square" lIns="82888" tIns="41444" rIns="82888" bIns="41444" numCol="1" anchor="t" anchorCtr="0" compatLnSpc="1">
            <a:prstTxWarp prst="textNoShape">
              <a:avLst/>
            </a:prstTxWarp>
            <a:spAutoFit/>
          </a:bodyPr>
          <a:lstStyle/>
          <a:p>
            <a:pPr defTabSz="749300" eaLnBrk="1" hangingPunct="1"/>
            <a:r>
              <a:rPr lang="en-US" sz="3600" b="1" smtClean="0">
                <a:solidFill>
                  <a:srgbClr val="808080"/>
                </a:solidFill>
              </a:rPr>
              <a:t>Regal-Beloit Corporation Background</a:t>
            </a:r>
          </a:p>
        </p:txBody>
      </p:sp>
      <p:pic>
        <p:nvPicPr>
          <p:cNvPr id="34820" name="Picture 5" descr="lincoln"/>
          <p:cNvPicPr>
            <a:picLocks noChangeAspect="1" noChangeArrowheads="1"/>
          </p:cNvPicPr>
          <p:nvPr/>
        </p:nvPicPr>
        <p:blipFill>
          <a:blip r:embed="rId3" cstate="print"/>
          <a:srcRect/>
          <a:stretch>
            <a:fillRect/>
          </a:stretch>
        </p:blipFill>
        <p:spPr bwMode="auto">
          <a:xfrm>
            <a:off x="7239000" y="5029200"/>
            <a:ext cx="1600200" cy="873125"/>
          </a:xfrm>
          <a:prstGeom prst="rect">
            <a:avLst/>
          </a:prstGeom>
          <a:noFill/>
          <a:ln w="9525">
            <a:noFill/>
            <a:miter lim="800000"/>
            <a:headEnd/>
            <a:tailEnd/>
          </a:ln>
        </p:spPr>
      </p:pic>
      <p:sp>
        <p:nvSpPr>
          <p:cNvPr id="34821" name="Rectangle 6"/>
          <p:cNvSpPr>
            <a:spLocks noChangeArrowheads="1"/>
          </p:cNvSpPr>
          <p:nvPr/>
        </p:nvSpPr>
        <p:spPr bwMode="auto">
          <a:xfrm>
            <a:off x="6172200" y="2209800"/>
            <a:ext cx="1604963" cy="287338"/>
          </a:xfrm>
          <a:prstGeom prst="rect">
            <a:avLst/>
          </a:prstGeom>
          <a:noFill/>
          <a:ln w="9525">
            <a:noFill/>
            <a:miter lim="800000"/>
            <a:headEnd/>
            <a:tailEnd/>
          </a:ln>
        </p:spPr>
        <p:txBody>
          <a:bodyPr lIns="91408" tIns="45703" rIns="91408" bIns="45703">
            <a:spAutoFit/>
          </a:bodyPr>
          <a:lstStyle/>
          <a:p>
            <a:pPr defTabSz="911225">
              <a:lnSpc>
                <a:spcPct val="80000"/>
              </a:lnSpc>
              <a:spcBef>
                <a:spcPct val="20000"/>
              </a:spcBef>
            </a:pPr>
            <a:r>
              <a:rPr lang="en-US" sz="1600" b="1" u="sng">
                <a:solidFill>
                  <a:srgbClr val="808080"/>
                </a:solidFill>
                <a:hlinkClick r:id="rId4" action="ppaction://hlinksldjump"/>
              </a:rPr>
              <a:t>NYSE – RBC</a:t>
            </a:r>
            <a:endParaRPr lang="en-US" sz="1600" b="1" u="sng">
              <a:solidFill>
                <a:srgbClr val="808080"/>
              </a:solidFill>
            </a:endParaRPr>
          </a:p>
        </p:txBody>
      </p:sp>
      <p:pic>
        <p:nvPicPr>
          <p:cNvPr id="34822" name="Picture 7"/>
          <p:cNvPicPr>
            <a:picLocks noChangeAspect="1" noChangeArrowheads="1"/>
          </p:cNvPicPr>
          <p:nvPr/>
        </p:nvPicPr>
        <p:blipFill>
          <a:blip r:embed="rId5" cstate="print"/>
          <a:srcRect/>
          <a:stretch>
            <a:fillRect/>
          </a:stretch>
        </p:blipFill>
        <p:spPr bwMode="auto">
          <a:xfrm>
            <a:off x="304800" y="5029200"/>
            <a:ext cx="1954213" cy="749300"/>
          </a:xfrm>
          <a:prstGeom prst="rect">
            <a:avLst/>
          </a:prstGeom>
          <a:noFill/>
          <a:ln w="9525">
            <a:noFill/>
            <a:miter lim="800000"/>
            <a:headEnd/>
            <a:tailEnd/>
          </a:ln>
        </p:spPr>
      </p:pic>
      <p:sp>
        <p:nvSpPr>
          <p:cNvPr id="34823" name="Rectangle 14"/>
          <p:cNvSpPr>
            <a:spLocks noChangeArrowheads="1"/>
          </p:cNvSpPr>
          <p:nvPr/>
        </p:nvSpPr>
        <p:spPr bwMode="auto">
          <a:xfrm>
            <a:off x="0" y="6149975"/>
            <a:ext cx="9144000" cy="708025"/>
          </a:xfrm>
          <a:prstGeom prst="rect">
            <a:avLst/>
          </a:prstGeom>
          <a:solidFill>
            <a:schemeClr val="bg1"/>
          </a:solidFill>
          <a:ln w="38100" algn="ctr">
            <a:noFill/>
            <a:round/>
            <a:headEnd/>
            <a:tailEnd/>
          </a:ln>
        </p:spPr>
        <p:txBody>
          <a:bodyPr lIns="82906" tIns="41453" rIns="82906" bIns="41453"/>
          <a:lstStyle/>
          <a:p>
            <a:pPr defTabSz="827088"/>
            <a:endParaRPr lang="en-US"/>
          </a:p>
        </p:txBody>
      </p:sp>
      <p:pic>
        <p:nvPicPr>
          <p:cNvPr id="34824" name="Picture 12" descr="home1"/>
          <p:cNvPicPr>
            <a:picLocks noChangeAspect="1" noChangeArrowheads="1"/>
          </p:cNvPicPr>
          <p:nvPr/>
        </p:nvPicPr>
        <p:blipFill>
          <a:blip r:embed="rId6" cstate="print"/>
          <a:srcRect r="67184" b="50345"/>
          <a:stretch>
            <a:fillRect/>
          </a:stretch>
        </p:blipFill>
        <p:spPr bwMode="auto">
          <a:xfrm>
            <a:off x="304800" y="6096000"/>
            <a:ext cx="1754188" cy="612775"/>
          </a:xfrm>
          <a:prstGeom prst="rect">
            <a:avLst/>
          </a:prstGeom>
          <a:noFill/>
          <a:ln w="9525">
            <a:noFill/>
            <a:miter lim="800000"/>
            <a:headEnd/>
            <a:tailEnd/>
          </a:ln>
        </p:spPr>
      </p:pic>
      <p:pic>
        <p:nvPicPr>
          <p:cNvPr id="34825" name="Picture 11" descr="Marathon Electric logo.jpg"/>
          <p:cNvPicPr>
            <a:picLocks noChangeAspect="1"/>
          </p:cNvPicPr>
          <p:nvPr/>
        </p:nvPicPr>
        <p:blipFill>
          <a:blip r:embed="rId7" cstate="print"/>
          <a:srcRect/>
          <a:stretch>
            <a:fillRect/>
          </a:stretch>
        </p:blipFill>
        <p:spPr bwMode="auto">
          <a:xfrm>
            <a:off x="2362200" y="6096000"/>
            <a:ext cx="2886075" cy="590550"/>
          </a:xfrm>
          <a:prstGeom prst="rect">
            <a:avLst/>
          </a:prstGeom>
          <a:noFill/>
          <a:ln w="9525">
            <a:noFill/>
            <a:miter lim="800000"/>
            <a:headEnd/>
            <a:tailEnd/>
          </a:ln>
        </p:spPr>
      </p:pic>
      <p:pic>
        <p:nvPicPr>
          <p:cNvPr id="34826" name="Picture 12" descr="Morrill_LogoRedesign_4_Color_final.jpg"/>
          <p:cNvPicPr>
            <a:picLocks noChangeAspect="1"/>
          </p:cNvPicPr>
          <p:nvPr/>
        </p:nvPicPr>
        <p:blipFill>
          <a:blip r:embed="rId8" cstate="print"/>
          <a:srcRect/>
          <a:stretch>
            <a:fillRect/>
          </a:stretch>
        </p:blipFill>
        <p:spPr bwMode="auto">
          <a:xfrm>
            <a:off x="5486400" y="6083300"/>
            <a:ext cx="3463925" cy="774700"/>
          </a:xfrm>
          <a:prstGeom prst="rect">
            <a:avLst/>
          </a:prstGeom>
          <a:noFill/>
          <a:ln w="9525">
            <a:noFill/>
            <a:miter lim="800000"/>
            <a:headEnd/>
            <a:tailEnd/>
          </a:ln>
        </p:spPr>
      </p:pic>
      <p:sp>
        <p:nvSpPr>
          <p:cNvPr id="14" name="Title 3"/>
          <p:cNvSpPr txBox="1">
            <a:spLocks/>
          </p:cNvSpPr>
          <p:nvPr/>
        </p:nvSpPr>
        <p:spPr bwMode="auto">
          <a:xfrm>
            <a:off x="0" y="0"/>
            <a:ext cx="8686800" cy="762000"/>
          </a:xfrm>
          <a:prstGeom prst="rect">
            <a:avLst/>
          </a:prstGeom>
          <a:noFill/>
          <a:ln>
            <a:miter lim="800000"/>
            <a:headEnd/>
            <a:tailEnd/>
          </a:ln>
        </p:spPr>
        <p:txBody>
          <a:bodyPr lIns="91427" tIns="45713" rIns="91427" bIns="45713"/>
          <a:lstStyle/>
          <a:p>
            <a:pPr eaLnBrk="1" hangingPunct="1">
              <a:defRPr/>
            </a:pPr>
            <a:r>
              <a:rPr lang="en-US" sz="4400" b="1" kern="0" dirty="0">
                <a:solidFill>
                  <a:schemeClr val="bg1"/>
                </a:solidFill>
                <a:latin typeface="+mj-lt"/>
                <a:ea typeface="+mj-ea"/>
                <a:cs typeface="Arial" charset="0"/>
              </a:rPr>
              <a:t>History of ECM Technology</a:t>
            </a:r>
          </a:p>
        </p:txBody>
      </p:sp>
      <p:pic>
        <p:nvPicPr>
          <p:cNvPr id="34828" name="Picture 14" descr="GenteqCMYK.jpg"/>
          <p:cNvPicPr>
            <a:picLocks noChangeAspect="1"/>
          </p:cNvPicPr>
          <p:nvPr/>
        </p:nvPicPr>
        <p:blipFill>
          <a:blip r:embed="rId9" cstate="print"/>
          <a:srcRect/>
          <a:stretch>
            <a:fillRect/>
          </a:stretch>
        </p:blipFill>
        <p:spPr bwMode="auto">
          <a:xfrm>
            <a:off x="2819400" y="4953000"/>
            <a:ext cx="3810000" cy="8080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0" y="0"/>
            <a:ext cx="8686800" cy="1143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dirty="0" smtClean="0">
                <a:solidFill>
                  <a:schemeClr val="bg1"/>
                </a:solidFill>
              </a:rPr>
              <a:t>Permanent Split Capacitor</a:t>
            </a:r>
            <a:endParaRPr lang="en-US" b="1" dirty="0" smtClean="0">
              <a:solidFill>
                <a:schemeClr val="bg1"/>
              </a:solidFill>
            </a:endParaRPr>
          </a:p>
        </p:txBody>
      </p:sp>
      <p:sp>
        <p:nvSpPr>
          <p:cNvPr id="38915" name="Rectangle 3"/>
          <p:cNvSpPr>
            <a:spLocks noGrp="1" noChangeArrowheads="1"/>
          </p:cNvSpPr>
          <p:nvPr>
            <p:ph type="body" idx="1"/>
          </p:nvPr>
        </p:nvSpPr>
        <p:spPr>
          <a:xfrm>
            <a:off x="447675" y="1250950"/>
            <a:ext cx="8228013" cy="4527550"/>
          </a:xfrm>
        </p:spPr>
        <p:txBody>
          <a:bodyPr lIns="82918" tIns="41459" rIns="82918" bIns="41459"/>
          <a:lstStyle/>
          <a:p>
            <a:pPr eaLnBrk="1" hangingPunct="1"/>
            <a:r>
              <a:rPr lang="en-US" sz="2500" dirty="0" smtClean="0"/>
              <a:t>Mid 1900’s PSC replaces shaded pole as standard</a:t>
            </a:r>
          </a:p>
          <a:p>
            <a:pPr eaLnBrk="1" hangingPunct="1"/>
            <a:r>
              <a:rPr lang="en-US" sz="2500" dirty="0" smtClean="0"/>
              <a:t>Better starting torque and efficiency</a:t>
            </a:r>
          </a:p>
          <a:p>
            <a:pPr eaLnBrk="1" hangingPunct="1"/>
            <a:r>
              <a:rPr lang="en-US" sz="2500" dirty="0" smtClean="0"/>
              <a:t>Low cost and simple</a:t>
            </a:r>
          </a:p>
          <a:p>
            <a:pPr eaLnBrk="1" hangingPunct="1"/>
            <a:r>
              <a:rPr lang="en-US" sz="2500" dirty="0" smtClean="0"/>
              <a:t>Limited operation due to fixed motor poles, fixed supplied frequency (60 Hz), 3-5 </a:t>
            </a:r>
            <a:r>
              <a:rPr lang="en-US" sz="2500" dirty="0" smtClean="0"/>
              <a:t>speeds</a:t>
            </a:r>
            <a:endParaRPr lang="en-US" sz="2500" dirty="0" smtClean="0"/>
          </a:p>
          <a:p>
            <a:pPr eaLnBrk="1" hangingPunct="1"/>
            <a:r>
              <a:rPr lang="en-US" sz="2500" dirty="0" smtClean="0"/>
              <a:t>Slave to airside resistance</a:t>
            </a:r>
          </a:p>
        </p:txBody>
      </p:sp>
      <p:pic>
        <p:nvPicPr>
          <p:cNvPr id="38916" name="Picture 5" descr="psccap"/>
          <p:cNvPicPr>
            <a:picLocks noChangeAspect="1" noChangeArrowheads="1"/>
          </p:cNvPicPr>
          <p:nvPr/>
        </p:nvPicPr>
        <p:blipFill>
          <a:blip r:embed="rId3" cstate="print"/>
          <a:srcRect r="9377" b="9377"/>
          <a:stretch>
            <a:fillRect/>
          </a:stretch>
        </p:blipFill>
        <p:spPr bwMode="auto">
          <a:xfrm>
            <a:off x="7158038" y="4586288"/>
            <a:ext cx="1719262" cy="1671637"/>
          </a:xfrm>
          <a:prstGeom prst="rect">
            <a:avLst/>
          </a:prstGeom>
          <a:noFill/>
          <a:ln w="9525">
            <a:noFill/>
            <a:miter lim="800000"/>
            <a:headEnd/>
            <a:tailEnd/>
          </a:ln>
        </p:spPr>
      </p:pic>
      <p:sp>
        <p:nvSpPr>
          <p:cNvPr id="38917" name="Text Box 7"/>
          <p:cNvSpPr txBox="1">
            <a:spLocks noChangeArrowheads="1"/>
          </p:cNvSpPr>
          <p:nvPr/>
        </p:nvSpPr>
        <p:spPr bwMode="auto">
          <a:xfrm>
            <a:off x="6319838" y="5538788"/>
            <a:ext cx="800100" cy="452437"/>
          </a:xfrm>
          <a:prstGeom prst="rect">
            <a:avLst/>
          </a:prstGeom>
          <a:noFill/>
          <a:ln w="38100">
            <a:noFill/>
            <a:miter lim="800000"/>
            <a:headEnd/>
            <a:tailEnd/>
          </a:ln>
        </p:spPr>
        <p:txBody>
          <a:bodyPr wrap="none" lIns="82918" tIns="41459" rIns="82918" bIns="41459">
            <a:spAutoFit/>
          </a:bodyPr>
          <a:lstStyle/>
          <a:p>
            <a:r>
              <a:rPr lang="en-US" b="1">
                <a:latin typeface="Arial" charset="0"/>
              </a:rPr>
              <a:t>PSC</a:t>
            </a:r>
          </a:p>
        </p:txBody>
      </p:sp>
      <p:pic>
        <p:nvPicPr>
          <p:cNvPr id="8" name="Picture 7" descr="What is a motor1-Fasco.jpg"/>
          <p:cNvPicPr>
            <a:picLocks noChangeAspect="1"/>
          </p:cNvPicPr>
          <p:nvPr/>
        </p:nvPicPr>
        <p:blipFill>
          <a:blip r:embed="rId4" cstate="print"/>
          <a:srcRect/>
          <a:stretch>
            <a:fillRect/>
          </a:stretch>
        </p:blipFill>
        <p:spPr bwMode="auto">
          <a:xfrm>
            <a:off x="914400" y="4038600"/>
            <a:ext cx="4038600" cy="2286000"/>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0" y="0"/>
            <a:ext cx="8686800" cy="1143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dirty="0" smtClean="0">
                <a:solidFill>
                  <a:schemeClr val="bg1"/>
                </a:solidFill>
              </a:rPr>
              <a:t>ECM </a:t>
            </a:r>
            <a:r>
              <a:rPr lang="en-US" b="1" dirty="0" smtClean="0">
                <a:solidFill>
                  <a:schemeClr val="bg1"/>
                </a:solidFill>
              </a:rPr>
              <a:t>Technology</a:t>
            </a:r>
          </a:p>
        </p:txBody>
      </p:sp>
      <p:sp>
        <p:nvSpPr>
          <p:cNvPr id="37891" name="Rectangle 3"/>
          <p:cNvSpPr>
            <a:spLocks noGrp="1" noChangeArrowheads="1"/>
          </p:cNvSpPr>
          <p:nvPr>
            <p:ph type="body" idx="1"/>
          </p:nvPr>
        </p:nvSpPr>
        <p:spPr>
          <a:xfrm>
            <a:off x="447675" y="1250950"/>
            <a:ext cx="8228013" cy="4527550"/>
          </a:xfrm>
        </p:spPr>
        <p:txBody>
          <a:bodyPr lIns="82918" tIns="41459" rIns="82918" bIns="41459"/>
          <a:lstStyle/>
          <a:p>
            <a:pPr eaLnBrk="1" hangingPunct="1"/>
            <a:r>
              <a:rPr lang="en-US" sz="2500" dirty="0" smtClean="0"/>
              <a:t>ECM (</a:t>
            </a:r>
            <a:r>
              <a:rPr lang="en-US" sz="2500" dirty="0" smtClean="0"/>
              <a:t>Electronically Commutated </a:t>
            </a:r>
            <a:r>
              <a:rPr lang="en-US" sz="2500" dirty="0" smtClean="0"/>
              <a:t>Motor)</a:t>
            </a:r>
          </a:p>
          <a:p>
            <a:pPr eaLnBrk="1" hangingPunct="1"/>
            <a:r>
              <a:rPr lang="en-US" sz="2500" dirty="0" smtClean="0"/>
              <a:t>Brushless DC, permanent magnet rotor</a:t>
            </a:r>
          </a:p>
          <a:p>
            <a:pPr eaLnBrk="1" hangingPunct="1"/>
            <a:r>
              <a:rPr lang="en-US" sz="2500" dirty="0" smtClean="0"/>
              <a:t>More efficient than PSC </a:t>
            </a:r>
            <a:r>
              <a:rPr lang="en-US" sz="2500" dirty="0" smtClean="0"/>
              <a:t>motors</a:t>
            </a:r>
            <a:endParaRPr lang="en-US" sz="2500" dirty="0" smtClean="0"/>
          </a:p>
          <a:p>
            <a:pPr eaLnBrk="1" hangingPunct="1"/>
            <a:r>
              <a:rPr lang="en-US" sz="2500" dirty="0" smtClean="0"/>
              <a:t>Used throughout HVACR </a:t>
            </a:r>
          </a:p>
          <a:p>
            <a:pPr eaLnBrk="1" hangingPunct="1"/>
            <a:r>
              <a:rPr lang="en-US" sz="2500" dirty="0" smtClean="0"/>
              <a:t>Programmable</a:t>
            </a:r>
          </a:p>
          <a:p>
            <a:pPr eaLnBrk="1" hangingPunct="1"/>
            <a:r>
              <a:rPr lang="en-US" sz="2500" dirty="0" smtClean="0"/>
              <a:t>O</a:t>
            </a:r>
            <a:r>
              <a:rPr lang="en-US" sz="2500" dirty="0" smtClean="0"/>
              <a:t>perated by a microprocessor based control</a:t>
            </a:r>
          </a:p>
          <a:p>
            <a:pPr eaLnBrk="1" hangingPunct="1"/>
            <a:r>
              <a:rPr lang="en-US" sz="2500" dirty="0" smtClean="0"/>
              <a:t>Ability to compensate for airside restrictions</a:t>
            </a:r>
          </a:p>
          <a:p>
            <a:pPr eaLnBrk="1" hangingPunct="1"/>
            <a:endParaRPr lang="en-US" sz="2500" dirty="0" smtClean="0"/>
          </a:p>
        </p:txBody>
      </p:sp>
      <p:sp>
        <p:nvSpPr>
          <p:cNvPr id="37893" name="Text Box 6"/>
          <p:cNvSpPr txBox="1">
            <a:spLocks noChangeArrowheads="1"/>
          </p:cNvSpPr>
          <p:nvPr/>
        </p:nvSpPr>
        <p:spPr bwMode="auto">
          <a:xfrm>
            <a:off x="307975" y="5470525"/>
            <a:ext cx="850900" cy="452438"/>
          </a:xfrm>
          <a:prstGeom prst="rect">
            <a:avLst/>
          </a:prstGeom>
          <a:noFill/>
          <a:ln w="38100">
            <a:noFill/>
            <a:miter lim="800000"/>
            <a:headEnd/>
            <a:tailEnd/>
          </a:ln>
        </p:spPr>
        <p:txBody>
          <a:bodyPr wrap="none" lIns="82918" tIns="41459" rIns="82918" bIns="41459">
            <a:spAutoFit/>
          </a:bodyPr>
          <a:lstStyle/>
          <a:p>
            <a:r>
              <a:rPr lang="en-US" b="1">
                <a:latin typeface="Arial" charset="0"/>
              </a:rPr>
              <a:t>ECM</a:t>
            </a:r>
          </a:p>
        </p:txBody>
      </p:sp>
      <p:pic>
        <p:nvPicPr>
          <p:cNvPr id="37895" name="Picture 15" descr="ECM2.3(ThinkTank).jpg"/>
          <p:cNvPicPr>
            <a:picLocks noChangeAspect="1"/>
          </p:cNvPicPr>
          <p:nvPr/>
        </p:nvPicPr>
        <p:blipFill>
          <a:blip r:embed="rId3" cstate="print"/>
          <a:srcRect/>
          <a:stretch>
            <a:fillRect/>
          </a:stretch>
        </p:blipFill>
        <p:spPr bwMode="auto">
          <a:xfrm>
            <a:off x="1371600" y="4800600"/>
            <a:ext cx="2316163" cy="14271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0" y="0"/>
            <a:ext cx="8686800" cy="1143000"/>
          </a:xfrm>
          <a:noFill/>
          <a:ln>
            <a:miter lim="800000"/>
            <a:headEnd/>
            <a:tailEnd/>
          </a:ln>
        </p:spPr>
        <p:txBody>
          <a:bodyPr vert="horz" wrap="square" lIns="82918" tIns="41459" rIns="82918" bIns="41459" numCol="1" anchor="t" anchorCtr="0" compatLnSpc="1">
            <a:prstTxWarp prst="textNoShape">
              <a:avLst/>
            </a:prstTxWarp>
          </a:bodyPr>
          <a:lstStyle/>
          <a:p>
            <a:pPr algn="l" eaLnBrk="1" hangingPunct="1"/>
            <a:r>
              <a:rPr lang="en-US" b="1" smtClean="0">
                <a:solidFill>
                  <a:schemeClr val="bg1"/>
                </a:solidFill>
              </a:rPr>
              <a:t>Overview of ECM Technology</a:t>
            </a:r>
          </a:p>
        </p:txBody>
      </p:sp>
      <p:sp>
        <p:nvSpPr>
          <p:cNvPr id="45059" name="Content Placeholder 10"/>
          <p:cNvSpPr>
            <a:spLocks noGrp="1"/>
          </p:cNvSpPr>
          <p:nvPr>
            <p:ph sz="half" idx="1"/>
          </p:nvPr>
        </p:nvSpPr>
        <p:spPr>
          <a:xfrm>
            <a:off x="447675" y="1184275"/>
            <a:ext cx="4044950" cy="4525963"/>
          </a:xfrm>
        </p:spPr>
        <p:txBody>
          <a:bodyPr lIns="82918" tIns="41459" rIns="82918" bIns="41459"/>
          <a:lstStyle/>
          <a:p>
            <a:pPr eaLnBrk="1" hangingPunct="1"/>
            <a:r>
              <a:rPr lang="en-US" smtClean="0">
                <a:cs typeface="Arial" charset="0"/>
              </a:rPr>
              <a:t>Motor Control and Motor as separate components</a:t>
            </a:r>
          </a:p>
        </p:txBody>
      </p:sp>
      <p:sp>
        <p:nvSpPr>
          <p:cNvPr id="45060" name="Content Placeholder 11"/>
          <p:cNvSpPr>
            <a:spLocks noGrp="1"/>
          </p:cNvSpPr>
          <p:nvPr>
            <p:ph sz="half" idx="2"/>
          </p:nvPr>
        </p:nvSpPr>
        <p:spPr>
          <a:xfrm>
            <a:off x="4641850" y="1184275"/>
            <a:ext cx="4044950" cy="4525963"/>
          </a:xfrm>
        </p:spPr>
        <p:txBody>
          <a:bodyPr lIns="82918" tIns="41459" rIns="82918" bIns="41459"/>
          <a:lstStyle/>
          <a:p>
            <a:pPr eaLnBrk="1" hangingPunct="1"/>
            <a:r>
              <a:rPr lang="en-US" smtClean="0">
                <a:cs typeface="Arial" charset="0"/>
              </a:rPr>
              <a:t>Motor Control integrated into the motor shell</a:t>
            </a:r>
          </a:p>
        </p:txBody>
      </p:sp>
      <p:sp>
        <p:nvSpPr>
          <p:cNvPr id="45061" name="Text Box 7"/>
          <p:cNvSpPr txBox="1">
            <a:spLocks noChangeArrowheads="1"/>
          </p:cNvSpPr>
          <p:nvPr/>
        </p:nvSpPr>
        <p:spPr bwMode="auto">
          <a:xfrm>
            <a:off x="0" y="5607050"/>
            <a:ext cx="2120900" cy="452438"/>
          </a:xfrm>
          <a:prstGeom prst="rect">
            <a:avLst/>
          </a:prstGeom>
          <a:noFill/>
          <a:ln w="38100">
            <a:noFill/>
            <a:miter lim="800000"/>
            <a:headEnd/>
            <a:tailEnd/>
          </a:ln>
        </p:spPr>
        <p:txBody>
          <a:bodyPr wrap="none" lIns="82918" tIns="41459" rIns="82918" bIns="41459">
            <a:spAutoFit/>
          </a:bodyPr>
          <a:lstStyle/>
          <a:p>
            <a:r>
              <a:rPr lang="en-US" sz="2200" b="1">
                <a:latin typeface="Arial" charset="0"/>
              </a:rPr>
              <a:t>Motor Control</a:t>
            </a:r>
            <a:r>
              <a:rPr lang="en-US">
                <a:latin typeface="Arial" charset="0"/>
              </a:rPr>
              <a:t> </a:t>
            </a:r>
          </a:p>
        </p:txBody>
      </p:sp>
      <p:pic>
        <p:nvPicPr>
          <p:cNvPr id="45062" name="Picture 9" descr="ECM2.3(ThinkTank).jpg"/>
          <p:cNvPicPr>
            <a:picLocks noChangeAspect="1"/>
          </p:cNvPicPr>
          <p:nvPr/>
        </p:nvPicPr>
        <p:blipFill>
          <a:blip r:embed="rId3" cstate="print"/>
          <a:srcRect/>
          <a:stretch>
            <a:fillRect/>
          </a:stretch>
        </p:blipFill>
        <p:spPr bwMode="auto">
          <a:xfrm>
            <a:off x="377825" y="2476500"/>
            <a:ext cx="2317750" cy="1428750"/>
          </a:xfrm>
          <a:prstGeom prst="rect">
            <a:avLst/>
          </a:prstGeom>
          <a:noFill/>
          <a:ln w="9525">
            <a:noFill/>
            <a:miter lim="800000"/>
            <a:headEnd/>
            <a:tailEnd/>
          </a:ln>
        </p:spPr>
      </p:pic>
      <p:pic>
        <p:nvPicPr>
          <p:cNvPr id="45063" name="Picture 2" descr="motor 2-3"/>
          <p:cNvPicPr>
            <a:picLocks noChangeAspect="1" noChangeArrowheads="1"/>
          </p:cNvPicPr>
          <p:nvPr/>
        </p:nvPicPr>
        <p:blipFill>
          <a:blip r:embed="rId4" cstate="print"/>
          <a:srcRect/>
          <a:stretch>
            <a:fillRect/>
          </a:stretch>
        </p:blipFill>
        <p:spPr bwMode="auto">
          <a:xfrm>
            <a:off x="2474913" y="3748088"/>
            <a:ext cx="1492250" cy="2598737"/>
          </a:xfrm>
          <a:prstGeom prst="rect">
            <a:avLst/>
          </a:prstGeom>
          <a:noFill/>
          <a:ln w="9525">
            <a:noFill/>
            <a:miter lim="800000"/>
            <a:headEnd/>
            <a:tailEnd/>
          </a:ln>
        </p:spPr>
      </p:pic>
      <p:sp>
        <p:nvSpPr>
          <p:cNvPr id="45064" name="Text Box 7"/>
          <p:cNvSpPr txBox="1">
            <a:spLocks noChangeArrowheads="1"/>
          </p:cNvSpPr>
          <p:nvPr/>
        </p:nvSpPr>
        <p:spPr bwMode="auto">
          <a:xfrm>
            <a:off x="5130800" y="5607050"/>
            <a:ext cx="2122488" cy="452438"/>
          </a:xfrm>
          <a:prstGeom prst="rect">
            <a:avLst/>
          </a:prstGeom>
          <a:noFill/>
          <a:ln w="38100">
            <a:noFill/>
            <a:miter lim="800000"/>
            <a:headEnd/>
            <a:tailEnd/>
          </a:ln>
        </p:spPr>
        <p:txBody>
          <a:bodyPr wrap="none" lIns="82918" tIns="41459" rIns="82918" bIns="41459">
            <a:spAutoFit/>
          </a:bodyPr>
          <a:lstStyle/>
          <a:p>
            <a:r>
              <a:rPr lang="en-US" sz="2200" b="1">
                <a:latin typeface="Arial" charset="0"/>
              </a:rPr>
              <a:t>Motor Control</a:t>
            </a:r>
            <a:r>
              <a:rPr lang="en-US">
                <a:latin typeface="Arial" charset="0"/>
              </a:rPr>
              <a:t> </a:t>
            </a:r>
          </a:p>
        </p:txBody>
      </p:sp>
      <p:sp>
        <p:nvSpPr>
          <p:cNvPr id="45065" name="Text Box 7"/>
          <p:cNvSpPr txBox="1">
            <a:spLocks noChangeArrowheads="1"/>
          </p:cNvSpPr>
          <p:nvPr/>
        </p:nvSpPr>
        <p:spPr bwMode="auto">
          <a:xfrm>
            <a:off x="0" y="4857750"/>
            <a:ext cx="1116013" cy="452438"/>
          </a:xfrm>
          <a:prstGeom prst="rect">
            <a:avLst/>
          </a:prstGeom>
          <a:noFill/>
          <a:ln w="38100">
            <a:noFill/>
            <a:miter lim="800000"/>
            <a:headEnd/>
            <a:tailEnd/>
          </a:ln>
        </p:spPr>
        <p:txBody>
          <a:bodyPr wrap="none" lIns="82918" tIns="41459" rIns="82918" bIns="41459">
            <a:spAutoFit/>
          </a:bodyPr>
          <a:lstStyle/>
          <a:p>
            <a:r>
              <a:rPr lang="en-US" sz="2200" b="1">
                <a:latin typeface="Arial" charset="0"/>
              </a:rPr>
              <a:t>Motor </a:t>
            </a:r>
            <a:r>
              <a:rPr lang="en-US">
                <a:latin typeface="Arial" charset="0"/>
              </a:rPr>
              <a:t> </a:t>
            </a:r>
          </a:p>
        </p:txBody>
      </p:sp>
      <p:pic>
        <p:nvPicPr>
          <p:cNvPr id="45066" name="Picture 3" descr="ECMx13"/>
          <p:cNvPicPr>
            <a:picLocks noChangeAspect="1" noChangeArrowheads="1"/>
          </p:cNvPicPr>
          <p:nvPr/>
        </p:nvPicPr>
        <p:blipFill>
          <a:blip r:embed="rId5" cstate="print"/>
          <a:srcRect/>
          <a:stretch>
            <a:fillRect/>
          </a:stretch>
        </p:blipFill>
        <p:spPr bwMode="auto">
          <a:xfrm>
            <a:off x="4991100" y="2476500"/>
            <a:ext cx="2166938" cy="1423988"/>
          </a:xfrm>
          <a:prstGeom prst="rect">
            <a:avLst/>
          </a:prstGeom>
          <a:noFill/>
          <a:ln w="9525">
            <a:noFill/>
            <a:miter lim="800000"/>
            <a:headEnd/>
            <a:tailEnd/>
          </a:ln>
        </p:spPr>
      </p:pic>
      <p:pic>
        <p:nvPicPr>
          <p:cNvPr id="45067" name="Picture 4" descr="X13a1"/>
          <p:cNvPicPr>
            <a:picLocks noChangeAspect="1" noChangeArrowheads="1"/>
          </p:cNvPicPr>
          <p:nvPr/>
        </p:nvPicPr>
        <p:blipFill>
          <a:blip r:embed="rId6" cstate="print"/>
          <a:srcRect l="17630" t="4385" r="16063" b="9216"/>
          <a:stretch>
            <a:fillRect/>
          </a:stretch>
        </p:blipFill>
        <p:spPr bwMode="auto">
          <a:xfrm>
            <a:off x="7439025" y="3741738"/>
            <a:ext cx="1377950" cy="2325687"/>
          </a:xfrm>
          <a:prstGeom prst="rect">
            <a:avLst/>
          </a:prstGeom>
          <a:noFill/>
          <a:ln w="9525">
            <a:noFill/>
            <a:miter lim="800000"/>
            <a:headEnd/>
            <a:tailEnd/>
          </a:ln>
        </p:spPr>
      </p:pic>
      <p:sp>
        <p:nvSpPr>
          <p:cNvPr id="45068" name="Text Box 7"/>
          <p:cNvSpPr txBox="1">
            <a:spLocks noChangeArrowheads="1"/>
          </p:cNvSpPr>
          <p:nvPr/>
        </p:nvSpPr>
        <p:spPr bwMode="auto">
          <a:xfrm>
            <a:off x="5130800" y="4857750"/>
            <a:ext cx="1117600" cy="452438"/>
          </a:xfrm>
          <a:prstGeom prst="rect">
            <a:avLst/>
          </a:prstGeom>
          <a:noFill/>
          <a:ln w="38100">
            <a:noFill/>
            <a:miter lim="800000"/>
            <a:headEnd/>
            <a:tailEnd/>
          </a:ln>
        </p:spPr>
        <p:txBody>
          <a:bodyPr wrap="none" lIns="82918" tIns="41459" rIns="82918" bIns="41459">
            <a:spAutoFit/>
          </a:bodyPr>
          <a:lstStyle/>
          <a:p>
            <a:r>
              <a:rPr lang="en-US" sz="2200" b="1">
                <a:latin typeface="Arial" charset="0"/>
              </a:rPr>
              <a:t>Motor </a:t>
            </a:r>
            <a:r>
              <a:rPr lang="en-US">
                <a:latin typeface="Arial" charset="0"/>
              </a:rPr>
              <a:t> </a:t>
            </a:r>
          </a:p>
        </p:txBody>
      </p:sp>
      <p:cxnSp>
        <p:nvCxnSpPr>
          <p:cNvPr id="45069" name="Straight Arrow Connector 19"/>
          <p:cNvCxnSpPr>
            <a:cxnSpLocks noChangeShapeType="1"/>
          </p:cNvCxnSpPr>
          <p:nvPr/>
        </p:nvCxnSpPr>
        <p:spPr bwMode="auto">
          <a:xfrm>
            <a:off x="1985963" y="5878513"/>
            <a:ext cx="558800" cy="1587"/>
          </a:xfrm>
          <a:prstGeom prst="straightConnector1">
            <a:avLst/>
          </a:prstGeom>
          <a:noFill/>
          <a:ln w="38100" algn="ctr">
            <a:solidFill>
              <a:srgbClr val="FF0000"/>
            </a:solidFill>
            <a:round/>
            <a:headEnd/>
            <a:tailEnd type="arrow" w="med" len="med"/>
          </a:ln>
        </p:spPr>
      </p:cxnSp>
      <p:cxnSp>
        <p:nvCxnSpPr>
          <p:cNvPr id="45070" name="Straight Arrow Connector 20"/>
          <p:cNvCxnSpPr>
            <a:cxnSpLocks noChangeShapeType="1"/>
          </p:cNvCxnSpPr>
          <p:nvPr/>
        </p:nvCxnSpPr>
        <p:spPr bwMode="auto">
          <a:xfrm>
            <a:off x="1006475" y="5197475"/>
            <a:ext cx="1538288" cy="1588"/>
          </a:xfrm>
          <a:prstGeom prst="straightConnector1">
            <a:avLst/>
          </a:prstGeom>
          <a:noFill/>
          <a:ln w="38100" algn="ctr">
            <a:solidFill>
              <a:srgbClr val="FF0000"/>
            </a:solidFill>
            <a:round/>
            <a:headEnd/>
            <a:tailEnd type="arrow" w="med" len="med"/>
          </a:ln>
        </p:spPr>
      </p:cxnSp>
      <p:cxnSp>
        <p:nvCxnSpPr>
          <p:cNvPr id="45071" name="Straight Arrow Connector 22"/>
          <p:cNvCxnSpPr>
            <a:cxnSpLocks noChangeShapeType="1"/>
          </p:cNvCxnSpPr>
          <p:nvPr/>
        </p:nvCxnSpPr>
        <p:spPr bwMode="auto">
          <a:xfrm>
            <a:off x="6180138" y="5197475"/>
            <a:ext cx="1398587" cy="1588"/>
          </a:xfrm>
          <a:prstGeom prst="straightConnector1">
            <a:avLst/>
          </a:prstGeom>
          <a:noFill/>
          <a:ln w="38100" algn="ctr">
            <a:solidFill>
              <a:srgbClr val="FF0000"/>
            </a:solidFill>
            <a:round/>
            <a:headEnd/>
            <a:tailEnd type="arrow" w="med" len="med"/>
          </a:ln>
        </p:spPr>
      </p:cxnSp>
      <p:cxnSp>
        <p:nvCxnSpPr>
          <p:cNvPr id="45072" name="Straight Arrow Connector 25"/>
          <p:cNvCxnSpPr>
            <a:cxnSpLocks noChangeShapeType="1"/>
          </p:cNvCxnSpPr>
          <p:nvPr/>
        </p:nvCxnSpPr>
        <p:spPr bwMode="auto">
          <a:xfrm>
            <a:off x="7088188" y="5878513"/>
            <a:ext cx="560387" cy="1587"/>
          </a:xfrm>
          <a:prstGeom prst="straightConnector1">
            <a:avLst/>
          </a:prstGeom>
          <a:noFill/>
          <a:ln w="38100" algn="ctr">
            <a:solidFill>
              <a:srgbClr val="FF0000"/>
            </a:solidFill>
            <a:round/>
            <a:headEnd/>
            <a:tailEnd type="arrow" w="med" len="med"/>
          </a:ln>
        </p:spPr>
      </p:cxn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Century Gothic" pitchFamily="-32" charset="0"/>
            <a:ea typeface="ＭＳ Ｐゴシック" pitchFamily="-3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Century Gothic" pitchFamily="-32" charset="0"/>
            <a:ea typeface="ＭＳ Ｐゴシック" pitchFamily="-3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1605</TotalTime>
  <Words>2596</Words>
  <Application>Microsoft Office PowerPoint</Application>
  <PresentationFormat>On-screen Show (4:3)</PresentationFormat>
  <Paragraphs>453</Paragraphs>
  <Slides>53</Slides>
  <Notes>53</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61" baseType="lpstr">
      <vt:lpstr>Century Gothic</vt:lpstr>
      <vt:lpstr>ＭＳ Ｐゴシック</vt:lpstr>
      <vt:lpstr>Arial</vt:lpstr>
      <vt:lpstr>Calibri</vt:lpstr>
      <vt:lpstr>Wingdings</vt:lpstr>
      <vt:lpstr>Blank Presentation</vt:lpstr>
      <vt:lpstr>Microsoft Visio Drawing</vt:lpstr>
      <vt:lpstr>Visio</vt:lpstr>
      <vt:lpstr>This material has been created and distributed for the purpose of education and to encourage best practices of the HVAC industry. The integrity of the industry we share is the responsibility of every one working in it, including its educators, to uphold the faith of the consumers who put their trust in us as professionals.</vt:lpstr>
      <vt:lpstr>What’s with all the copyright stuff?</vt:lpstr>
      <vt:lpstr>Slide 3</vt:lpstr>
      <vt:lpstr>The ECM Textbook </vt:lpstr>
      <vt:lpstr>History of ECM Technology</vt:lpstr>
      <vt:lpstr>Regal-Beloit Corporation Background</vt:lpstr>
      <vt:lpstr>Permanent Split Capacitor</vt:lpstr>
      <vt:lpstr>ECM Technology</vt:lpstr>
      <vt:lpstr>Overview of ECM Technology</vt:lpstr>
      <vt:lpstr>Overview of ECM Technology</vt:lpstr>
      <vt:lpstr>Slide 11</vt:lpstr>
      <vt:lpstr>Slide 12</vt:lpstr>
      <vt:lpstr>Slide 13</vt:lpstr>
      <vt:lpstr>Slide 14</vt:lpstr>
      <vt:lpstr>Constant Torque ECM</vt:lpstr>
      <vt:lpstr>Constant Torque ECM</vt:lpstr>
      <vt:lpstr>Slide 17</vt:lpstr>
      <vt:lpstr>Constant Torque ECM</vt:lpstr>
      <vt:lpstr>Constant Torque ECM</vt:lpstr>
      <vt:lpstr>Constant Torque ECM</vt:lpstr>
      <vt:lpstr>Constant Torque ECM</vt:lpstr>
      <vt:lpstr>Slide 22</vt:lpstr>
      <vt:lpstr>How Has The Industry Changed? </vt:lpstr>
      <vt:lpstr>What’s The Problem? </vt:lpstr>
      <vt:lpstr>What is TESP?</vt:lpstr>
      <vt:lpstr>TESP Guidelines</vt:lpstr>
      <vt:lpstr>How Does TESP Effect Blowers</vt:lpstr>
      <vt:lpstr>Understanding Blower Performance</vt:lpstr>
      <vt:lpstr>Understanding Blower Performance</vt:lpstr>
      <vt:lpstr>The Nitty Gritty!</vt:lpstr>
      <vt:lpstr>Air Filters</vt:lpstr>
      <vt:lpstr>Air Filters</vt:lpstr>
      <vt:lpstr>Air Filters</vt:lpstr>
      <vt:lpstr>How to apply this information</vt:lpstr>
      <vt:lpstr>More Resources</vt:lpstr>
      <vt:lpstr>Slide 36</vt:lpstr>
      <vt:lpstr>Hey “Paul &amp; Kam”, don’t forget to answer questions, you do have a tendency to ramble you know.</vt:lpstr>
      <vt:lpstr>That’s All Folks!</vt:lpstr>
      <vt:lpstr>Slide 39</vt:lpstr>
      <vt:lpstr>Slide 40</vt:lpstr>
      <vt:lpstr>Overview of ECM Technology</vt:lpstr>
      <vt:lpstr>Slide 42</vt:lpstr>
      <vt:lpstr>Slide 43</vt:lpstr>
      <vt:lpstr>Slide 44</vt:lpstr>
      <vt:lpstr>Constant Torque ECM</vt:lpstr>
      <vt:lpstr>Constant Torque ECM</vt:lpstr>
      <vt:lpstr>Constant Torque ECM</vt:lpstr>
      <vt:lpstr>Air Filters</vt:lpstr>
      <vt:lpstr>Blower Performance Data  Constant Airflow (Variable Speed) ECM </vt:lpstr>
      <vt:lpstr>Blower Performance Data  PSC &amp; Constant Torque ECM</vt:lpstr>
      <vt:lpstr>Air Filters</vt:lpstr>
      <vt:lpstr>Air Filters</vt:lpstr>
      <vt:lpstr>Air Filters</vt:lpstr>
    </vt:vector>
  </TitlesOfParts>
  <Company>TRADEMARK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dc:creator>
  <cp:lastModifiedBy>Paul Selking</cp:lastModifiedBy>
  <cp:revision>53</cp:revision>
  <dcterms:modified xsi:type="dcterms:W3CDTF">2013-04-11T02:13:56Z</dcterms:modified>
</cp:coreProperties>
</file>